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56" r:id="rId2"/>
    <p:sldId id="264" r:id="rId3"/>
    <p:sldId id="273" r:id="rId4"/>
    <p:sldId id="286" r:id="rId5"/>
    <p:sldId id="287" r:id="rId6"/>
    <p:sldId id="274" r:id="rId7"/>
    <p:sldId id="278" r:id="rId8"/>
    <p:sldId id="288" r:id="rId9"/>
    <p:sldId id="280" r:id="rId10"/>
    <p:sldId id="281" r:id="rId11"/>
    <p:sldId id="282" r:id="rId12"/>
  </p:sldIdLst>
  <p:sldSz cx="9144000" cy="6858000" type="screen4x3"/>
  <p:notesSz cx="6761163" cy="99425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83" autoAdjust="0"/>
  </p:normalViewPr>
  <p:slideViewPr>
    <p:cSldViewPr>
      <p:cViewPr varScale="1">
        <p:scale>
          <a:sx n="52" d="100"/>
          <a:sy n="52" d="100"/>
        </p:scale>
        <p:origin x="58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DA3C696E-B3EB-4DE9-AAC1-EEFE2B1A9EA3}" type="datetimeFigureOut">
              <a:rPr lang="bg-BG" smtClean="0"/>
              <a:t>8.11.2018 г.</a:t>
            </a:fld>
            <a:endParaRPr lang="bg-BG"/>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904EC1EB-2EFE-4CBD-B1E5-ED68C3D305AC}" type="slidenum">
              <a:rPr lang="bg-BG" smtClean="0"/>
              <a:t>‹#›</a:t>
            </a:fld>
            <a:endParaRPr lang="bg-BG"/>
          </a:p>
        </p:txBody>
      </p:sp>
    </p:spTree>
    <p:extLst>
      <p:ext uri="{BB962C8B-B14F-4D97-AF65-F5344CB8AC3E}">
        <p14:creationId xmlns:p14="http://schemas.microsoft.com/office/powerpoint/2010/main" val="220056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C2B18E-3E1D-436B-B69B-7E50BF33560A}" type="datetime1">
              <a:rPr lang="bg-BG" smtClean="0"/>
              <a:t>8.11.2018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53F3F3C-A60D-426C-8F94-912700854F7B}" type="slidenum">
              <a:rPr lang="bg-BG" smtClean="0"/>
              <a:t>‹#›</a:t>
            </a:fld>
            <a:endParaRPr lang="bg-BG"/>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11EE3-96DA-4422-AEB9-114E81CD40CD}" type="datetime1">
              <a:rPr lang="bg-BG" smtClean="0"/>
              <a:t>8.11.2018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BFDCD-EE26-4691-92CC-3CB429107866}" type="datetime1">
              <a:rPr lang="bg-BG" smtClean="0"/>
              <a:t>8.11.2018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B932D-B24A-47F2-9ABF-83E32E12AAEB}" type="datetime1">
              <a:rPr lang="bg-BG" smtClean="0"/>
              <a:t>8.11.2018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F5BB0-F7BA-4DE4-8FAA-E743907E50F8}" type="datetime1">
              <a:rPr lang="bg-BG" smtClean="0"/>
              <a:t>8.11.2018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53F3F3C-A60D-426C-8F94-912700854F7B}" type="slidenum">
              <a:rPr lang="bg-BG" smtClean="0"/>
              <a:t>‹#›</a:t>
            </a:fld>
            <a:endParaRPr lang="bg-BG"/>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372CED-3A48-4C37-8130-AE04227EF42C}" type="datetime1">
              <a:rPr lang="bg-BG" smtClean="0"/>
              <a:t>8.11.2018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EFF4B-0411-4742-8D2C-1241070978F0}" type="datetime1">
              <a:rPr lang="bg-BG" smtClean="0"/>
              <a:t>8.11.2018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353F3F3C-A60D-426C-8F94-912700854F7B}" type="slidenum">
              <a:rPr lang="bg-BG" smtClean="0"/>
              <a:t>‹#›</a:t>
            </a:fld>
            <a:endParaRPr lang="bg-BG"/>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4E5994-AE22-4AB9-9F26-283032020536}" type="datetime1">
              <a:rPr lang="bg-BG" smtClean="0"/>
              <a:t>8.11.2018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2B3BD-E567-4D9A-B355-4599FD3CDF5D}" type="datetime1">
              <a:rPr lang="bg-BG" smtClean="0"/>
              <a:t>8.11.2018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95CC9-A8EE-4FA3-878F-5AB3CEFDAC2C}" type="datetime1">
              <a:rPr lang="bg-BG" smtClean="0"/>
              <a:t>8.11.2018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53F3F3C-A60D-426C-8F94-912700854F7B}" type="slidenum">
              <a:rPr lang="bg-BG" smtClean="0"/>
              <a:t>‹#›</a:t>
            </a:fld>
            <a:endParaRPr lang="bg-BG"/>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A727D-7089-47EB-8449-444CC3757FBB}" type="datetime1">
              <a:rPr lang="bg-BG" smtClean="0"/>
              <a:t>8.11.2018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53F3F3C-A60D-426C-8F94-912700854F7B}" type="slidenum">
              <a:rPr lang="bg-BG" smtClean="0"/>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36A4EC9-BD76-4AAE-851E-97728C77024C}" type="datetime1">
              <a:rPr lang="bg-BG" smtClean="0"/>
              <a:t>8.11.2018 г.</a:t>
            </a:fld>
            <a:endParaRPr lang="bg-BG"/>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bg-BG"/>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3F3F3C-A60D-426C-8F94-912700854F7B}" type="slidenum">
              <a:rPr lang="bg-BG" smtClean="0"/>
              <a:t>‹#›</a:t>
            </a:fld>
            <a:endParaRPr lang="bg-BG"/>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560" y="3501008"/>
            <a:ext cx="7920880" cy="1872208"/>
          </a:xfrm>
          <a:prstGeom prst="rect">
            <a:avLst/>
          </a:prstGeom>
        </p:spPr>
        <p:txBody>
          <a:bodyPr vert="horz" lIns="91440" tIns="45720" rIns="91440" bIns="45720" rtlCol="0" anchor="b" anchorCtr="0">
            <a:normAutofit fontScale="62500" lnSpcReduction="2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8000" dirty="0" smtClean="0">
                <a:latin typeface="+mn-lt"/>
              </a:rPr>
              <a:t/>
            </a:r>
            <a:br>
              <a:rPr lang="bg-BG" sz="8000" dirty="0" smtClean="0">
                <a:latin typeface="+mn-lt"/>
              </a:rPr>
            </a:br>
            <a:r>
              <a:rPr lang="bg-BG" sz="8000" dirty="0" smtClean="0">
                <a:latin typeface="+mn-lt"/>
              </a:rPr>
              <a:t> </a:t>
            </a:r>
            <a:r>
              <a:rPr lang="en-US" dirty="0" smtClean="0"/>
              <a:t/>
            </a:r>
            <a:br>
              <a:rPr lang="en-US" dirty="0" smtClean="0"/>
            </a:br>
            <a:endParaRPr lang="en-US" dirty="0"/>
          </a:p>
        </p:txBody>
      </p:sp>
      <p:sp>
        <p:nvSpPr>
          <p:cNvPr id="2" name="Rectangle 1"/>
          <p:cNvSpPr/>
          <p:nvPr/>
        </p:nvSpPr>
        <p:spPr>
          <a:xfrm>
            <a:off x="2304381" y="4449886"/>
            <a:ext cx="4572000" cy="646331"/>
          </a:xfrm>
          <a:prstGeom prst="rect">
            <a:avLst/>
          </a:prstGeom>
        </p:spPr>
        <p:txBody>
          <a:bodyPr>
            <a:spAutoFit/>
          </a:bodyPr>
          <a:lstStyle/>
          <a:p>
            <a:pPr algn="ctr"/>
            <a:r>
              <a:rPr lang="bg-BG" dirty="0">
                <a:solidFill>
                  <a:prstClr val="black">
                    <a:lumMod val="85000"/>
                    <a:lumOff val="15000"/>
                  </a:prstClr>
                </a:solidFill>
              </a:rPr>
              <a:t/>
            </a:r>
            <a:br>
              <a:rPr lang="bg-BG" dirty="0">
                <a:solidFill>
                  <a:prstClr val="black">
                    <a:lumMod val="85000"/>
                    <a:lumOff val="15000"/>
                  </a:prstClr>
                </a:solidFill>
              </a:rPr>
            </a:br>
            <a:endParaRPr lang="en-US" b="1" dirty="0">
              <a:solidFill>
                <a:prstClr val="black">
                  <a:lumMod val="85000"/>
                  <a:lumOff val="15000"/>
                </a:prstClr>
              </a:solidFill>
              <a:latin typeface="Arial Narrow"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7144164"/>
              </p:ext>
            </p:extLst>
          </p:nvPr>
        </p:nvGraphicFramePr>
        <p:xfrm>
          <a:off x="1278443" y="836712"/>
          <a:ext cx="6136546" cy="548640"/>
        </p:xfrm>
        <a:graphic>
          <a:graphicData uri="http://schemas.openxmlformats.org/drawingml/2006/table">
            <a:tbl>
              <a:tblPr firstRow="1" firstCol="1" lastRow="1" lastCol="1" bandRow="1" bandCol="1"/>
              <a:tblGrid>
                <a:gridCol w="888526"/>
                <a:gridCol w="4442631"/>
                <a:gridCol w="805389"/>
              </a:tblGrid>
              <a:tr h="0">
                <a:tc>
                  <a:txBody>
                    <a:bodyPr/>
                    <a:lstStyle/>
                    <a:p>
                      <a:pPr algn="ctr">
                        <a:spcAft>
                          <a:spcPts val="0"/>
                        </a:spcAft>
                      </a:pPr>
                      <a:endParaRPr lang="bg-BG" sz="1200" dirty="0">
                        <a:solidFill>
                          <a:srgbClr val="808000"/>
                        </a:solidFill>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200" b="1" dirty="0">
                          <a:effectLst/>
                          <a:latin typeface="Arial Narrow"/>
                          <a:ea typeface="Times New Roman"/>
                        </a:rPr>
                        <a:t>УНИВЕРСИТЕТ ЗА НАЦИОНАЛНО И СВЕТОВНО СТОПАНСТВО </a:t>
                      </a:r>
                      <a:endParaRPr lang="bg-BG" sz="1200" dirty="0">
                        <a:effectLst/>
                        <a:latin typeface="Times New Roman"/>
                        <a:ea typeface="Times New Roman"/>
                      </a:endParaRPr>
                    </a:p>
                    <a:p>
                      <a:pPr algn="ctr">
                        <a:spcAft>
                          <a:spcPts val="0"/>
                        </a:spcAft>
                      </a:pPr>
                      <a:r>
                        <a:rPr lang="bg-BG" sz="1200" b="1" dirty="0">
                          <a:effectLst/>
                          <a:latin typeface="Arial Narrow"/>
                          <a:ea typeface="Times New Roman"/>
                        </a:rPr>
                        <a:t> </a:t>
                      </a:r>
                      <a:endParaRPr lang="bg-BG" sz="1200" dirty="0">
                        <a:effectLst/>
                        <a:latin typeface="Times New Roman"/>
                        <a:ea typeface="Times New Roman"/>
                      </a:endParaRPr>
                    </a:p>
                    <a:p>
                      <a:pPr algn="ctr">
                        <a:spcAft>
                          <a:spcPts val="0"/>
                        </a:spcAft>
                      </a:pPr>
                      <a:r>
                        <a:rPr lang="bg-BG" sz="1200" b="1" dirty="0">
                          <a:effectLst/>
                          <a:latin typeface="Arial Narrow"/>
                          <a:ea typeface="Times New Roman"/>
                        </a:rPr>
                        <a:t>ФИНАНСОВО-СЧЕТОВОДЕН ФАКУЛТЕТ</a:t>
                      </a:r>
                      <a:endParaRPr lang="bg-BG" sz="12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2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pic>
        <p:nvPicPr>
          <p:cNvPr id="1026" name="Picture 2" descr="UN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443" y="836712"/>
            <a:ext cx="5524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3" y="836711"/>
            <a:ext cx="466725" cy="5619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830893" y="2057941"/>
            <a:ext cx="5027107" cy="2739211"/>
          </a:xfrm>
          <a:prstGeom prst="rect">
            <a:avLst/>
          </a:prstGeom>
        </p:spPr>
        <p:txBody>
          <a:bodyPr wrap="square">
            <a:spAutoFit/>
          </a:bodyPr>
          <a:lstStyle/>
          <a:p>
            <a:pPr algn="ctr"/>
            <a:r>
              <a:rPr lang="bg-BG" sz="2800" b="1" dirty="0">
                <a:solidFill>
                  <a:schemeClr val="accent1"/>
                </a:solidFill>
                <a:latin typeface="Arial Narrow" panose="020B0606020202030204" pitchFamily="34" charset="0"/>
              </a:rPr>
              <a:t>Период: </a:t>
            </a:r>
            <a:r>
              <a:rPr lang="bg-BG" sz="2800" b="1" dirty="0" smtClean="0">
                <a:solidFill>
                  <a:schemeClr val="accent1"/>
                </a:solidFill>
                <a:latin typeface="Arial Narrow" panose="020B0606020202030204" pitchFamily="34" charset="0"/>
              </a:rPr>
              <a:t>20.11.2017 - 30.11.2018</a:t>
            </a:r>
            <a:r>
              <a:rPr lang="bg-BG" b="1" dirty="0">
                <a:latin typeface="Arial Narrow" panose="020B0606020202030204" pitchFamily="34" charset="0"/>
              </a:rPr>
              <a:t> </a:t>
            </a:r>
            <a:endParaRPr lang="bg-BG" dirty="0">
              <a:latin typeface="Arial Narrow" panose="020B0606020202030204" pitchFamily="34" charset="0"/>
            </a:endParaRPr>
          </a:p>
          <a:p>
            <a:pPr algn="ctr"/>
            <a:r>
              <a:rPr lang="bg-BG" dirty="0">
                <a:latin typeface="Arial Narrow" panose="020B0606020202030204" pitchFamily="34" charset="0"/>
              </a:rPr>
              <a:t> </a:t>
            </a:r>
          </a:p>
          <a:p>
            <a:pPr algn="ctr"/>
            <a:r>
              <a:rPr lang="bg-BG" dirty="0">
                <a:latin typeface="Arial Narrow" panose="020B0606020202030204" pitchFamily="34" charset="0"/>
              </a:rPr>
              <a:t> </a:t>
            </a:r>
          </a:p>
          <a:p>
            <a:pPr algn="ctr"/>
            <a:r>
              <a:rPr lang="bg-BG" b="1" dirty="0">
                <a:latin typeface="Arial Narrow" panose="020B0606020202030204" pitchFamily="34" charset="0"/>
              </a:rPr>
              <a:t>През  пери</a:t>
            </a:r>
            <a:r>
              <a:rPr lang="en-US" b="1" dirty="0">
                <a:latin typeface="Arial Narrow" panose="020B0606020202030204" pitchFamily="34" charset="0"/>
              </a:rPr>
              <a:t>о</a:t>
            </a:r>
            <a:r>
              <a:rPr lang="bg-BG" b="1" dirty="0">
                <a:latin typeface="Arial Narrow" panose="020B0606020202030204" pitchFamily="34" charset="0"/>
              </a:rPr>
              <a:t>да са проведени :</a:t>
            </a:r>
            <a:endParaRPr lang="bg-BG" dirty="0">
              <a:latin typeface="Arial Narrow" panose="020B0606020202030204" pitchFamily="34" charset="0"/>
            </a:endParaRPr>
          </a:p>
          <a:p>
            <a:pPr algn="ctr"/>
            <a:r>
              <a:rPr lang="bg-BG" b="1" dirty="0">
                <a:latin typeface="Arial Narrow" panose="020B0606020202030204" pitchFamily="34" charset="0"/>
              </a:rPr>
              <a:t> </a:t>
            </a:r>
            <a:endParaRPr lang="bg-BG" dirty="0">
              <a:latin typeface="Arial Narrow" panose="020B0606020202030204" pitchFamily="34" charset="0"/>
            </a:endParaRPr>
          </a:p>
          <a:p>
            <a:pPr algn="ctr"/>
            <a:r>
              <a:rPr lang="bg-BG" b="1" dirty="0">
                <a:latin typeface="Arial Narrow" panose="020B0606020202030204" pitchFamily="34" charset="0"/>
              </a:rPr>
              <a:t>•  ФС  - </a:t>
            </a:r>
            <a:r>
              <a:rPr lang="en-US" b="1" dirty="0" smtClean="0">
                <a:latin typeface="Arial Narrow" panose="020B0606020202030204" pitchFamily="34" charset="0"/>
              </a:rPr>
              <a:t>8</a:t>
            </a:r>
            <a:endParaRPr lang="bg-BG" dirty="0">
              <a:latin typeface="Arial Narrow" panose="020B0606020202030204" pitchFamily="34" charset="0"/>
            </a:endParaRPr>
          </a:p>
          <a:p>
            <a:pPr algn="ctr"/>
            <a:r>
              <a:rPr lang="bg-BG" b="1" dirty="0">
                <a:latin typeface="Arial Narrow" panose="020B0606020202030204" pitchFamily="34" charset="0"/>
              </a:rPr>
              <a:t>•  Декански съвета-  </a:t>
            </a:r>
            <a:r>
              <a:rPr lang="en-US" b="1" dirty="0" smtClean="0">
                <a:latin typeface="Arial Narrow" panose="020B0606020202030204" pitchFamily="34" charset="0"/>
              </a:rPr>
              <a:t>9</a:t>
            </a:r>
            <a:endParaRPr lang="bg-BG" dirty="0">
              <a:latin typeface="Arial Narrow" panose="020B0606020202030204" pitchFamily="34" charset="0"/>
            </a:endParaRPr>
          </a:p>
          <a:p>
            <a:pPr algn="ctr"/>
            <a:r>
              <a:rPr lang="bg-BG" b="1" dirty="0">
                <a:latin typeface="Arial Narrow" panose="020B0606020202030204" pitchFamily="34" charset="0"/>
              </a:rPr>
              <a:t>•  Разширени  ДС - </a:t>
            </a:r>
            <a:r>
              <a:rPr lang="en-US" b="1" smtClean="0">
                <a:latin typeface="Arial Narrow" panose="020B0606020202030204" pitchFamily="34" charset="0"/>
              </a:rPr>
              <a:t>3</a:t>
            </a:r>
            <a:endParaRPr lang="bg-BG" dirty="0">
              <a:latin typeface="Arial Narrow" panose="020B0606020202030204" pitchFamily="34" charset="0"/>
            </a:endParaRPr>
          </a:p>
          <a:p>
            <a:pPr algn="ctr"/>
            <a:r>
              <a:rPr lang="bg-BG" b="1" dirty="0">
                <a:latin typeface="Arial Narrow" panose="020B0606020202030204" pitchFamily="34" charset="0"/>
              </a:rPr>
              <a:t> </a:t>
            </a:r>
            <a:endParaRPr lang="bg-BG" dirty="0">
              <a:latin typeface="Arial Narrow" panose="020B0606020202030204" pitchFamily="34" charset="0"/>
            </a:endParaRPr>
          </a:p>
        </p:txBody>
      </p:sp>
      <p:sp>
        <p:nvSpPr>
          <p:cNvPr id="6" name="Slide Number Placeholder 5"/>
          <p:cNvSpPr>
            <a:spLocks noGrp="1"/>
          </p:cNvSpPr>
          <p:nvPr>
            <p:ph type="sldNum" sz="quarter" idx="12"/>
          </p:nvPr>
        </p:nvSpPr>
        <p:spPr/>
        <p:txBody>
          <a:bodyPr/>
          <a:lstStyle/>
          <a:p>
            <a:fld id="{353F3F3C-A60D-426C-8F94-912700854F7B}" type="slidenum">
              <a:rPr lang="bg-BG" sz="1400" smtClean="0"/>
              <a:t>1</a:t>
            </a:fld>
            <a:endParaRPr lang="bg-BG" sz="1400" dirty="0"/>
          </a:p>
        </p:txBody>
      </p:sp>
    </p:spTree>
    <p:extLst>
      <p:ext uri="{BB962C8B-B14F-4D97-AF65-F5344CB8AC3E}">
        <p14:creationId xmlns:p14="http://schemas.microsoft.com/office/powerpoint/2010/main" val="557536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632848" cy="5760640"/>
          </a:xfrm>
        </p:spPr>
        <p:txBody>
          <a:bodyPr>
            <a:normAutofit fontScale="90000"/>
          </a:bodyPr>
          <a:lstStyle/>
          <a:p>
            <a:pPr algn="just"/>
            <a:r>
              <a:rPr lang="ru-RU" sz="2000" b="1" i="1" dirty="0" err="1" smtClean="0">
                <a:solidFill>
                  <a:schemeClr val="accent1"/>
                </a:solidFill>
                <a:latin typeface="Arial Narrow" panose="020B0606020202030204" pitchFamily="34" charset="0"/>
              </a:rPr>
              <a:t>Дейност</a:t>
            </a:r>
            <a:r>
              <a:rPr lang="ru-RU" sz="2000" b="1" i="1" dirty="0" smtClean="0">
                <a:solidFill>
                  <a:schemeClr val="accent1"/>
                </a:solidFill>
                <a:latin typeface="Arial Narrow" panose="020B0606020202030204" pitchFamily="34" charset="0"/>
              </a:rPr>
              <a:t>  </a:t>
            </a:r>
            <a:r>
              <a:rPr lang="ru-RU" sz="2000" b="1" i="1" dirty="0">
                <a:solidFill>
                  <a:schemeClr val="accent1"/>
                </a:solidFill>
                <a:latin typeface="Arial Narrow" panose="020B0606020202030204" pitchFamily="34" charset="0"/>
              </a:rPr>
              <a:t>2: </a:t>
            </a:r>
            <a:r>
              <a:rPr lang="ru-RU" sz="2000" b="1" i="1" dirty="0" err="1">
                <a:solidFill>
                  <a:schemeClr val="accent1"/>
                </a:solidFill>
                <a:latin typeface="Arial Narrow" panose="020B0606020202030204" pitchFamily="34" charset="0"/>
              </a:rPr>
              <a:t>Провеждане</a:t>
            </a:r>
            <a:r>
              <a:rPr lang="ru-RU" sz="2000" b="1" i="1" dirty="0">
                <a:solidFill>
                  <a:schemeClr val="accent1"/>
                </a:solidFill>
                <a:latin typeface="Arial Narrow" panose="020B0606020202030204" pitchFamily="34" charset="0"/>
              </a:rPr>
              <a:t> на </a:t>
            </a:r>
            <a:r>
              <a:rPr lang="ru-RU" sz="2000" b="1" i="1" dirty="0" err="1" smtClean="0">
                <a:solidFill>
                  <a:schemeClr val="accent1"/>
                </a:solidFill>
                <a:latin typeface="Arial Narrow" panose="020B0606020202030204" pitchFamily="34" charset="0"/>
              </a:rPr>
              <a:t>анкети</a:t>
            </a:r>
            <a:r>
              <a:rPr lang="ru-RU" sz="2000" b="1" i="1" dirty="0" smtClean="0">
                <a:solidFill>
                  <a:schemeClr val="accent1"/>
                </a:solidFill>
                <a:latin typeface="Arial Narrow" panose="020B0606020202030204" pitchFamily="34" charset="0"/>
              </a:rPr>
              <a:t> за </a:t>
            </a:r>
            <a:r>
              <a:rPr lang="ru-RU" sz="2000" b="1" i="1" dirty="0" err="1" smtClean="0">
                <a:solidFill>
                  <a:schemeClr val="accent1"/>
                </a:solidFill>
                <a:latin typeface="Arial Narrow" panose="020B0606020202030204" pitchFamily="34" charset="0"/>
              </a:rPr>
              <a:t>степента</a:t>
            </a:r>
            <a:r>
              <a:rPr lang="ru-RU" sz="2000" b="1" i="1" dirty="0" smtClean="0">
                <a:solidFill>
                  <a:schemeClr val="accent1"/>
                </a:solidFill>
                <a:latin typeface="Arial Narrow" panose="020B0606020202030204" pitchFamily="34" charset="0"/>
              </a:rPr>
              <a:t> на </a:t>
            </a:r>
            <a:r>
              <a:rPr lang="ru-RU" sz="2000" b="1" i="1" dirty="0" err="1" smtClean="0">
                <a:solidFill>
                  <a:schemeClr val="accent1"/>
                </a:solidFill>
                <a:latin typeface="Arial Narrow" panose="020B0606020202030204" pitchFamily="34" charset="0"/>
              </a:rPr>
              <a:t>удоволетвореност</a:t>
            </a:r>
            <a:r>
              <a:rPr lang="ru-RU" sz="2000" b="1" i="1" dirty="0" smtClean="0">
                <a:solidFill>
                  <a:schemeClr val="accent1"/>
                </a:solidFill>
                <a:latin typeface="Arial Narrow" panose="020B0606020202030204" pitchFamily="34" charset="0"/>
              </a:rPr>
              <a:t> на </a:t>
            </a:r>
            <a:r>
              <a:rPr lang="ru-RU" sz="2000" b="1" i="1" dirty="0" err="1" smtClean="0">
                <a:solidFill>
                  <a:schemeClr val="accent1"/>
                </a:solidFill>
                <a:latin typeface="Arial Narrow" panose="020B0606020202030204" pitchFamily="34" charset="0"/>
              </a:rPr>
              <a:t>студентите</a:t>
            </a:r>
            <a:r>
              <a:rPr lang="ru-RU" sz="2000" b="1" i="1" dirty="0" smtClean="0">
                <a:solidFill>
                  <a:schemeClr val="accent1"/>
                </a:solidFill>
                <a:latin typeface="Arial Narrow" panose="020B0606020202030204" pitchFamily="34" charset="0"/>
              </a:rPr>
              <a:t> от </a:t>
            </a:r>
            <a:r>
              <a:rPr lang="ru-RU" sz="2000" b="1" i="1" dirty="0" err="1" smtClean="0">
                <a:solidFill>
                  <a:schemeClr val="accent1"/>
                </a:solidFill>
                <a:latin typeface="Arial Narrow" panose="020B0606020202030204" pitchFamily="34" charset="0"/>
              </a:rPr>
              <a:t>обучението</a:t>
            </a:r>
            <a:r>
              <a:rPr lang="ru-RU" sz="2000" b="1" i="1" dirty="0" smtClean="0">
                <a:solidFill>
                  <a:schemeClr val="accent1"/>
                </a:solidFill>
                <a:latin typeface="Arial Narrow" panose="020B0606020202030204" pitchFamily="34" charset="0"/>
              </a:rPr>
              <a:t>, </a:t>
            </a:r>
            <a:r>
              <a:rPr lang="ru-RU" sz="2000" b="1" i="1" dirty="0" err="1" smtClean="0">
                <a:solidFill>
                  <a:schemeClr val="accent1"/>
                </a:solidFill>
                <a:latin typeface="Arial Narrow" panose="020B0606020202030204" pitchFamily="34" charset="0"/>
              </a:rPr>
              <a:t>осигурявано</a:t>
            </a:r>
            <a:r>
              <a:rPr lang="ru-RU" sz="2000" b="1" i="1" dirty="0" smtClean="0">
                <a:solidFill>
                  <a:schemeClr val="accent1"/>
                </a:solidFill>
                <a:latin typeface="Arial Narrow" panose="020B0606020202030204" pitchFamily="34" charset="0"/>
              </a:rPr>
              <a:t> но ФСФ</a:t>
            </a:r>
            <a:r>
              <a:rPr lang="ru-RU" sz="1700" b="1" i="1" dirty="0">
                <a:solidFill>
                  <a:schemeClr val="accent1"/>
                </a:solidFill>
                <a:latin typeface="Arial Narrow" panose="020B0606020202030204" pitchFamily="34" charset="0"/>
              </a:rPr>
              <a:t/>
            </a:r>
            <a:br>
              <a:rPr lang="ru-RU" sz="1700" b="1" i="1" dirty="0">
                <a:solidFill>
                  <a:schemeClr val="accent1"/>
                </a:solidFill>
                <a:latin typeface="Arial Narrow" panose="020B0606020202030204" pitchFamily="34" charset="0"/>
              </a:rPr>
            </a:br>
            <a:r>
              <a:rPr lang="ru-RU" sz="2000" dirty="0" err="1" smtClean="0">
                <a:latin typeface="Arial Narrow" panose="020B0606020202030204" pitchFamily="34" charset="0"/>
              </a:rPr>
              <a:t>През</a:t>
            </a:r>
            <a:r>
              <a:rPr lang="ru-RU" sz="2000" dirty="0" smtClean="0">
                <a:latin typeface="Arial Narrow" panose="020B0606020202030204" pitchFamily="34" charset="0"/>
              </a:rPr>
              <a:t> периода </a:t>
            </a:r>
            <a:r>
              <a:rPr lang="bg-BG" sz="2000" dirty="0">
                <a:latin typeface="Arial Narrow" panose="020B0606020202030204" pitchFamily="34" charset="0"/>
              </a:rPr>
              <a:t>б</a:t>
            </a:r>
            <a:r>
              <a:rPr lang="bg-BG" sz="2000" dirty="0" smtClean="0">
                <a:latin typeface="Arial Narrow" panose="020B0606020202030204" pitchFamily="34" charset="0"/>
              </a:rPr>
              <a:t>яха анализирани докладите с резултатите от проведените анкети през зимния семестър на учебната 2017/2018 г., бяха проведени  и анализирани резултатите от анкетите за летния семестър на учебната 2017/2018 г. и са в процес на провеждане анкети за зимния семестър на учебната 2018/2019 г. по катедри, </a:t>
            </a:r>
            <a:r>
              <a:rPr lang="bg-BG" sz="2000" dirty="0">
                <a:latin typeface="Arial Narrow" panose="020B0606020202030204" pitchFamily="34" charset="0"/>
              </a:rPr>
              <a:t>както следва</a:t>
            </a:r>
            <a:r>
              <a:rPr lang="bg-BG" sz="1800" dirty="0" smtClean="0">
                <a:latin typeface="Arial Narrow" panose="020B0606020202030204" pitchFamily="34" charset="0"/>
              </a:rPr>
              <a:t>: </a:t>
            </a:r>
            <a:br>
              <a:rPr lang="bg-BG" sz="1800" dirty="0" smtClean="0">
                <a:latin typeface="Arial Narrow" panose="020B0606020202030204" pitchFamily="34" charset="0"/>
              </a:rPr>
            </a:br>
            <a:r>
              <a:rPr lang="bg-BG" sz="2000" dirty="0" smtClean="0">
                <a:latin typeface="Arial Narrow" panose="020B0606020202030204" pitchFamily="34" charset="0"/>
              </a:rPr>
              <a:t>а</a:t>
            </a:r>
            <a:r>
              <a:rPr lang="bg-BG" sz="2000" i="1" dirty="0" smtClean="0">
                <a:latin typeface="Arial Narrow" panose="020B0606020202030204" pitchFamily="34" charset="0"/>
              </a:rPr>
              <a:t>/ за </a:t>
            </a:r>
            <a:r>
              <a:rPr lang="bg-BG" sz="2000" i="1" dirty="0">
                <a:latin typeface="Arial Narrow" panose="020B0606020202030204" pitchFamily="34" charset="0"/>
              </a:rPr>
              <a:t>катедра “Счетоводство и анализ</a:t>
            </a:r>
            <a:r>
              <a:rPr lang="bg-BG" sz="2000" dirty="0">
                <a:latin typeface="Arial Narrow" panose="020B0606020202030204" pitchFamily="34" charset="0"/>
              </a:rPr>
              <a:t>” </a:t>
            </a:r>
            <a:r>
              <a:rPr lang="bg-BG" sz="2000" dirty="0" smtClean="0">
                <a:latin typeface="Arial Narrow" panose="020B0606020202030204" pitchFamily="34" charset="0"/>
              </a:rPr>
              <a:t>– Графиците </a:t>
            </a:r>
            <a:r>
              <a:rPr lang="bg-BG" sz="2000" dirty="0">
                <a:latin typeface="Arial Narrow" panose="020B0606020202030204" pitchFamily="34" charset="0"/>
              </a:rPr>
              <a:t>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доц. д-р Росица Иванова. Анкетите се съхраняват в катедра “Счетоводство и анализ</a:t>
            </a:r>
            <a:r>
              <a:rPr lang="bg-BG" sz="2000" dirty="0" smtClean="0">
                <a:latin typeface="Arial Narrow" panose="020B0606020202030204" pitchFamily="34" charset="0"/>
              </a:rPr>
              <a:t>”.</a:t>
            </a:r>
            <a:r>
              <a:rPr lang="bg-BG" sz="2000" dirty="0">
                <a:latin typeface="Arial Narrow" panose="020B0606020202030204" pitchFamily="34" charset="0"/>
              </a:rPr>
              <a:t/>
            </a:r>
            <a:br>
              <a:rPr lang="bg-BG" sz="2000" dirty="0">
                <a:latin typeface="Arial Narrow" panose="020B0606020202030204" pitchFamily="34" charset="0"/>
              </a:rPr>
            </a:br>
            <a:r>
              <a:rPr lang="bg-BG" sz="2000" dirty="0" smtClean="0">
                <a:latin typeface="Arial Narrow" panose="020B0606020202030204" pitchFamily="34" charset="0"/>
              </a:rPr>
              <a:t>б/ </a:t>
            </a:r>
            <a:r>
              <a:rPr lang="bg-BG" sz="2000" i="1" dirty="0" smtClean="0">
                <a:latin typeface="Arial Narrow" panose="020B0606020202030204" pitchFamily="34" charset="0"/>
              </a:rPr>
              <a:t>за </a:t>
            </a:r>
            <a:r>
              <a:rPr lang="bg-BG" sz="2000" i="1" dirty="0">
                <a:latin typeface="Arial Narrow" panose="020B0606020202030204" pitchFamily="34" charset="0"/>
              </a:rPr>
              <a:t>катедра “Финансов контрол</a:t>
            </a:r>
            <a:r>
              <a:rPr lang="bg-BG" sz="2000" dirty="0">
                <a:latin typeface="Arial Narrow" panose="020B0606020202030204" pitchFamily="34" charset="0"/>
              </a:rPr>
              <a:t>” </a:t>
            </a:r>
            <a:r>
              <a:rPr lang="bg-BG" sz="2000" dirty="0" smtClean="0">
                <a:latin typeface="Arial Narrow" panose="020B0606020202030204" pitchFamily="34" charset="0"/>
              </a:rPr>
              <a:t>–.Графиците </a:t>
            </a:r>
            <a:r>
              <a:rPr lang="bg-BG" sz="2000" dirty="0">
                <a:latin typeface="Arial Narrow" panose="020B0606020202030204" pitchFamily="34" charset="0"/>
              </a:rPr>
              <a:t>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доц. д-р Даниела Петрова. Анкетите се съхраняват в катедра “Финансов контрол</a:t>
            </a:r>
            <a:r>
              <a:rPr lang="bg-BG" sz="2000" dirty="0" smtClean="0">
                <a:latin typeface="Arial Narrow" panose="020B0606020202030204" pitchFamily="34" charset="0"/>
              </a:rPr>
              <a:t>”.</a:t>
            </a:r>
            <a:r>
              <a:rPr lang="bg-BG" sz="2000" dirty="0">
                <a:latin typeface="Arial Narrow" panose="020B0606020202030204" pitchFamily="34" charset="0"/>
              </a:rPr>
              <a:t/>
            </a:r>
            <a:br>
              <a:rPr lang="bg-BG" sz="2000" dirty="0">
                <a:latin typeface="Arial Narrow" panose="020B0606020202030204" pitchFamily="34" charset="0"/>
              </a:rPr>
            </a:br>
            <a:r>
              <a:rPr lang="bg-BG" sz="2000" dirty="0" smtClean="0">
                <a:latin typeface="Arial Narrow" panose="020B0606020202030204" pitchFamily="34" charset="0"/>
              </a:rPr>
              <a:t>в/ </a:t>
            </a:r>
            <a:r>
              <a:rPr lang="bg-BG" sz="2000" i="1" dirty="0" smtClean="0">
                <a:latin typeface="Arial Narrow" panose="020B0606020202030204" pitchFamily="34" charset="0"/>
              </a:rPr>
              <a:t>за </a:t>
            </a:r>
            <a:r>
              <a:rPr lang="bg-BG" sz="2000" i="1" dirty="0">
                <a:latin typeface="Arial Narrow" panose="020B0606020202030204" pitchFamily="34" charset="0"/>
              </a:rPr>
              <a:t>катедра “Финанси” </a:t>
            </a:r>
            <a:r>
              <a:rPr lang="bg-BG" sz="2000" i="1" dirty="0" smtClean="0">
                <a:latin typeface="Arial Narrow" panose="020B0606020202030204" pitchFamily="34" charset="0"/>
              </a:rPr>
              <a:t>- </a:t>
            </a:r>
            <a:r>
              <a:rPr lang="bg-BG" sz="2000" dirty="0" smtClean="0">
                <a:latin typeface="Arial Narrow" panose="020B0606020202030204" pitchFamily="34" charset="0"/>
              </a:rPr>
              <a:t>Графиците </a:t>
            </a:r>
            <a:r>
              <a:rPr lang="bg-BG" sz="2000" dirty="0">
                <a:latin typeface="Arial Narrow" panose="020B0606020202030204" pitchFamily="34" charset="0"/>
              </a:rPr>
              <a:t>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a:t>
            </a:r>
            <a:r>
              <a:rPr lang="bg-BG" sz="2000" dirty="0" smtClean="0">
                <a:latin typeface="Arial Narrow" panose="020B0606020202030204" pitchFamily="34" charset="0"/>
              </a:rPr>
              <a:t>доц. </a:t>
            </a:r>
            <a:r>
              <a:rPr lang="bg-BG" sz="2000" dirty="0">
                <a:latin typeface="Arial Narrow" panose="020B0606020202030204" pitchFamily="34" charset="0"/>
              </a:rPr>
              <a:t>д-р Жеко Милев. Анкетите се съхраняват в катедра “Финанси</a:t>
            </a:r>
            <a:r>
              <a:rPr lang="bg-BG" sz="2000" dirty="0" smtClean="0">
                <a:latin typeface="Arial Narrow" panose="020B0606020202030204" pitchFamily="34" charset="0"/>
              </a:rPr>
              <a:t>”.</a:t>
            </a:r>
            <a:br>
              <a:rPr lang="bg-BG" sz="2000" dirty="0" smtClean="0">
                <a:latin typeface="Arial Narrow" panose="020B0606020202030204" pitchFamily="34" charset="0"/>
              </a:rPr>
            </a:br>
            <a:endParaRPr lang="bg-BG" sz="2000" dirty="0">
              <a:latin typeface="Arial Narrow" panose="020B0606020202030204" pitchFamily="34" charset="0"/>
            </a:endParaRPr>
          </a:p>
        </p:txBody>
      </p:sp>
      <p:sp>
        <p:nvSpPr>
          <p:cNvPr id="3" name="TextBox 2"/>
          <p:cNvSpPr txBox="1"/>
          <p:nvPr/>
        </p:nvSpPr>
        <p:spPr>
          <a:xfrm>
            <a:off x="1475656" y="0"/>
            <a:ext cx="5400600" cy="400110"/>
          </a:xfrm>
          <a:prstGeom prst="rect">
            <a:avLst/>
          </a:prstGeom>
          <a:noFill/>
        </p:spPr>
        <p:txBody>
          <a:bodyPr wrap="square" rtlCol="0">
            <a:spAutoFit/>
          </a:bodyPr>
          <a:lstStyle/>
          <a:p>
            <a:pPr algn="ctr"/>
            <a:r>
              <a:rPr lang="bg-BG" sz="2000" b="1" i="1" dirty="0">
                <a:solidFill>
                  <a:schemeClr val="bg1"/>
                </a:solidFill>
                <a:latin typeface="Arial Narrow" panose="020B0606020202030204" pitchFamily="34" charset="0"/>
              </a:rPr>
              <a:t>Система за качество</a:t>
            </a:r>
          </a:p>
        </p:txBody>
      </p:sp>
      <p:sp>
        <p:nvSpPr>
          <p:cNvPr id="4" name="Slide Number Placeholder 3"/>
          <p:cNvSpPr>
            <a:spLocks noGrp="1"/>
          </p:cNvSpPr>
          <p:nvPr>
            <p:ph type="sldNum" sz="quarter" idx="12"/>
          </p:nvPr>
        </p:nvSpPr>
        <p:spPr/>
        <p:txBody>
          <a:bodyPr vert="horz" lIns="91440" tIns="45720" rIns="91440" bIns="45720" rtlCol="0" anchor="ctr"/>
          <a:lstStyle/>
          <a:p>
            <a:fld id="{353F3F3C-A60D-426C-8F94-912700854F7B}" type="slidenum">
              <a:rPr lang="bg-BG" sz="1400"/>
              <a:pPr/>
              <a:t>10</a:t>
            </a:fld>
            <a:endParaRPr lang="bg-BG" sz="1400"/>
          </a:p>
        </p:txBody>
      </p:sp>
    </p:spTree>
    <p:extLst>
      <p:ext uri="{BB962C8B-B14F-4D97-AF65-F5344CB8AC3E}">
        <p14:creationId xmlns:p14="http://schemas.microsoft.com/office/powerpoint/2010/main" val="3232938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560840" cy="5191472"/>
          </a:xfrm>
        </p:spPr>
        <p:txBody>
          <a:bodyPr>
            <a:normAutofit fontScale="90000"/>
          </a:bodyPr>
          <a:lstStyle/>
          <a:p>
            <a:pPr algn="just"/>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1800" b="1" i="1" dirty="0" smtClean="0">
                <a:solidFill>
                  <a:schemeClr val="accent1"/>
                </a:solidFill>
                <a:latin typeface="Arial Narrow" panose="020B0606020202030204" pitchFamily="34" charset="0"/>
              </a:rPr>
              <a:t/>
            </a:r>
            <a:br>
              <a:rPr lang="ru-RU" sz="1800" b="1" i="1" dirty="0" smtClean="0">
                <a:solidFill>
                  <a:schemeClr val="accent1"/>
                </a:solidFill>
                <a:latin typeface="Arial Narrow" panose="020B0606020202030204" pitchFamily="34" charset="0"/>
              </a:rPr>
            </a:br>
            <a:r>
              <a:rPr lang="ru-RU" sz="1800" b="1" i="1" dirty="0">
                <a:solidFill>
                  <a:schemeClr val="accent1"/>
                </a:solidFill>
                <a:latin typeface="Arial Narrow" panose="020B0606020202030204" pitchFamily="34" charset="0"/>
              </a:rPr>
              <a:t/>
            </a:r>
            <a:br>
              <a:rPr lang="ru-RU" sz="1800" b="1" i="1" dirty="0">
                <a:solidFill>
                  <a:schemeClr val="accent1"/>
                </a:solidFill>
                <a:latin typeface="Arial Narrow" panose="020B0606020202030204" pitchFamily="34" charset="0"/>
              </a:rPr>
            </a:br>
            <a:r>
              <a:rPr lang="ru-RU" sz="2000" b="1" i="1" dirty="0" err="1" smtClean="0">
                <a:solidFill>
                  <a:schemeClr val="accent1"/>
                </a:solidFill>
                <a:latin typeface="Arial Narrow" panose="020B0606020202030204" pitchFamily="34" charset="0"/>
              </a:rPr>
              <a:t>Дейност</a:t>
            </a:r>
            <a:r>
              <a:rPr lang="ru-RU" sz="2000" b="1" i="1" dirty="0" smtClean="0">
                <a:solidFill>
                  <a:schemeClr val="accent1"/>
                </a:solidFill>
                <a:latin typeface="Arial Narrow" panose="020B0606020202030204" pitchFamily="34" charset="0"/>
              </a:rPr>
              <a:t>  </a:t>
            </a:r>
            <a:r>
              <a:rPr lang="ru-RU" sz="2000" b="1" i="1" dirty="0">
                <a:solidFill>
                  <a:schemeClr val="accent1"/>
                </a:solidFill>
                <a:latin typeface="Arial Narrow" panose="020B0606020202030204" pitchFamily="34" charset="0"/>
              </a:rPr>
              <a:t>3:  </a:t>
            </a:r>
            <a:r>
              <a:rPr lang="ru-RU" sz="2000" b="1" i="1" dirty="0" err="1">
                <a:solidFill>
                  <a:schemeClr val="accent1"/>
                </a:solidFill>
                <a:latin typeface="Arial Narrow" panose="020B0606020202030204" pitchFamily="34" charset="0"/>
              </a:rPr>
              <a:t>Вътрешна</a:t>
            </a:r>
            <a:r>
              <a:rPr lang="ru-RU" sz="2000" b="1" i="1" dirty="0">
                <a:solidFill>
                  <a:schemeClr val="accent1"/>
                </a:solidFill>
                <a:latin typeface="Arial Narrow" panose="020B0606020202030204" pitchFamily="34" charset="0"/>
              </a:rPr>
              <a:t> оценка на </a:t>
            </a:r>
            <a:r>
              <a:rPr lang="ru-RU" sz="2000" b="1" i="1" dirty="0" err="1">
                <a:solidFill>
                  <a:schemeClr val="accent1"/>
                </a:solidFill>
                <a:latin typeface="Arial Narrow" panose="020B0606020202030204" pitchFamily="34" charset="0"/>
              </a:rPr>
              <a:t>работата</a:t>
            </a:r>
            <a:r>
              <a:rPr lang="ru-RU" sz="2000" b="1" i="1" dirty="0">
                <a:solidFill>
                  <a:schemeClr val="accent1"/>
                </a:solidFill>
                <a:latin typeface="Arial Narrow" panose="020B0606020202030204" pitchFamily="34" charset="0"/>
              </a:rPr>
              <a:t> на </a:t>
            </a:r>
            <a:r>
              <a:rPr lang="ru-RU" sz="2000" b="1" i="1" dirty="0" err="1" smtClean="0">
                <a:solidFill>
                  <a:schemeClr val="accent1"/>
                </a:solidFill>
                <a:latin typeface="Arial Narrow" panose="020B0606020202030204" pitchFamily="34" charset="0"/>
              </a:rPr>
              <a:t>асистентите</a:t>
            </a:r>
            <a:r>
              <a:rPr lang="ru-RU" sz="2000" b="1" i="1" dirty="0" smtClean="0">
                <a:solidFill>
                  <a:schemeClr val="accent1"/>
                </a:solidFill>
                <a:latin typeface="Arial Narrow" panose="020B0606020202030204" pitchFamily="34" charset="0"/>
              </a:rPr>
              <a:t> от </a:t>
            </a:r>
            <a:r>
              <a:rPr lang="ru-RU" sz="2000" b="1" i="1" dirty="0" err="1" smtClean="0">
                <a:solidFill>
                  <a:schemeClr val="accent1"/>
                </a:solidFill>
                <a:latin typeface="Arial Narrow" panose="020B0606020202030204" pitchFamily="34" charset="0"/>
              </a:rPr>
              <a:t>титулярите</a:t>
            </a:r>
            <a:r>
              <a:rPr lang="ru-RU" sz="2000" b="1" i="1" dirty="0" smtClean="0">
                <a:solidFill>
                  <a:schemeClr val="accent1"/>
                </a:solidFill>
                <a:latin typeface="Arial Narrow" panose="020B0606020202030204" pitchFamily="34" charset="0"/>
              </a:rPr>
              <a:t> на </a:t>
            </a:r>
            <a:r>
              <a:rPr lang="ru-RU" sz="2000" b="1" i="1" dirty="0" err="1" smtClean="0">
                <a:solidFill>
                  <a:schemeClr val="accent1"/>
                </a:solidFill>
                <a:latin typeface="Arial Narrow" panose="020B0606020202030204" pitchFamily="34" charset="0"/>
              </a:rPr>
              <a:t>дисциплините</a:t>
            </a:r>
            <a:r>
              <a:rPr lang="ru-RU" sz="2000" b="1" i="1" dirty="0">
                <a:solidFill>
                  <a:schemeClr val="accent1"/>
                </a:solidFill>
                <a:latin typeface="Arial Narrow" panose="020B0606020202030204" pitchFamily="34" charset="0"/>
              </a:rPr>
              <a:t> </a:t>
            </a:r>
            <a:r>
              <a:rPr lang="ru-RU" sz="2000" b="1" i="1" dirty="0" err="1" smtClean="0">
                <a:solidFill>
                  <a:schemeClr val="accent1"/>
                </a:solidFill>
                <a:latin typeface="Arial Narrow" panose="020B0606020202030204" pitchFamily="34" charset="0"/>
              </a:rPr>
              <a:t>във</a:t>
            </a:r>
            <a:r>
              <a:rPr lang="ru-RU" sz="2000" b="1" i="1" dirty="0" smtClean="0">
                <a:solidFill>
                  <a:schemeClr val="accent1"/>
                </a:solidFill>
                <a:latin typeface="Arial Narrow" panose="020B0606020202030204" pitchFamily="34" charset="0"/>
              </a:rPr>
              <a:t> Финансово-</a:t>
            </a:r>
            <a:r>
              <a:rPr lang="ru-RU" sz="2000" b="1" i="1" dirty="0" err="1" smtClean="0">
                <a:solidFill>
                  <a:schemeClr val="accent1"/>
                </a:solidFill>
                <a:latin typeface="Arial Narrow" panose="020B0606020202030204" pitchFamily="34" charset="0"/>
              </a:rPr>
              <a:t>счетоводен</a:t>
            </a:r>
            <a:r>
              <a:rPr lang="ru-RU" sz="2000" b="1" i="1" dirty="0" smtClean="0">
                <a:solidFill>
                  <a:schemeClr val="accent1"/>
                </a:solidFill>
                <a:latin typeface="Arial Narrow" panose="020B0606020202030204" pitchFamily="34" charset="0"/>
              </a:rPr>
              <a:t> </a:t>
            </a:r>
            <a:r>
              <a:rPr lang="ru-RU" sz="2000" b="1" i="1" dirty="0" err="1" smtClean="0">
                <a:solidFill>
                  <a:schemeClr val="accent1"/>
                </a:solidFill>
                <a:latin typeface="Arial Narrow" panose="020B0606020202030204" pitchFamily="34" charset="0"/>
              </a:rPr>
              <a:t>факултет</a:t>
            </a:r>
            <a:r>
              <a:rPr lang="ru-RU" sz="2000" b="1" i="1" dirty="0">
                <a:solidFill>
                  <a:schemeClr val="accent1"/>
                </a:solidFill>
                <a:latin typeface="Arial Narrow" panose="020B0606020202030204" pitchFamily="34" charset="0"/>
              </a:rPr>
              <a:t/>
            </a:r>
            <a:br>
              <a:rPr lang="ru-RU" sz="2000" b="1" i="1" dirty="0">
                <a:solidFill>
                  <a:schemeClr val="accent1"/>
                </a:solidFill>
                <a:latin typeface="Arial Narrow" panose="020B0606020202030204" pitchFamily="34" charset="0"/>
              </a:rPr>
            </a:br>
            <a:r>
              <a:rPr lang="ru-RU" sz="2000" b="1" i="1" dirty="0" smtClean="0">
                <a:solidFill>
                  <a:schemeClr val="accent1"/>
                </a:solidFill>
                <a:latin typeface="Arial Narrow" panose="020B0606020202030204" pitchFamily="34" charset="0"/>
              </a:rPr>
              <a:t/>
            </a:r>
            <a:br>
              <a:rPr lang="ru-RU" sz="2000" b="1" i="1" dirty="0" smtClean="0">
                <a:solidFill>
                  <a:schemeClr val="accent1"/>
                </a:solidFill>
                <a:latin typeface="Arial Narrow" panose="020B0606020202030204" pitchFamily="34" charset="0"/>
              </a:rPr>
            </a:br>
            <a:r>
              <a:rPr lang="ru-RU" sz="2000" dirty="0" smtClean="0">
                <a:solidFill>
                  <a:schemeClr val="tx2"/>
                </a:solidFill>
                <a:latin typeface="Arial Narrow" panose="020B0606020202030204" pitchFamily="34" charset="0"/>
              </a:rPr>
              <a:t>За </a:t>
            </a:r>
            <a:r>
              <a:rPr lang="ru-RU" sz="2000" dirty="0" err="1">
                <a:solidFill>
                  <a:schemeClr val="tx2"/>
                </a:solidFill>
                <a:latin typeface="Arial Narrow" panose="020B0606020202030204" pitchFamily="34" charset="0"/>
              </a:rPr>
              <a:t>вътрешна</a:t>
            </a:r>
            <a:r>
              <a:rPr lang="ru-RU" sz="2000" dirty="0">
                <a:solidFill>
                  <a:schemeClr val="tx2"/>
                </a:solidFill>
                <a:latin typeface="Arial Narrow" panose="020B0606020202030204" pitchFamily="34" charset="0"/>
              </a:rPr>
              <a:t> оценка на </a:t>
            </a:r>
            <a:r>
              <a:rPr lang="ru-RU" sz="2000" dirty="0" err="1">
                <a:solidFill>
                  <a:schemeClr val="tx2"/>
                </a:solidFill>
                <a:latin typeface="Arial Narrow" panose="020B0606020202030204" pitchFamily="34" charset="0"/>
              </a:rPr>
              <a:t>работата</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асистентите</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редовен</a:t>
            </a:r>
            <a:r>
              <a:rPr lang="ru-RU" sz="2000" dirty="0">
                <a:solidFill>
                  <a:schemeClr val="tx2"/>
                </a:solidFill>
                <a:latin typeface="Arial Narrow" panose="020B0606020202030204" pitchFamily="34" charset="0"/>
              </a:rPr>
              <a:t> трудов договор и </a:t>
            </a:r>
            <a:r>
              <a:rPr lang="ru-RU" sz="2000" dirty="0" err="1">
                <a:solidFill>
                  <a:schemeClr val="tx2"/>
                </a:solidFill>
                <a:latin typeface="Arial Narrow" panose="020B0606020202030204" pitchFamily="34" charset="0"/>
              </a:rPr>
              <a:t>хонорувани</a:t>
            </a:r>
            <a:r>
              <a:rPr lang="ru-RU" sz="2000" dirty="0">
                <a:solidFill>
                  <a:schemeClr val="tx2"/>
                </a:solidFill>
                <a:latin typeface="Arial Narrow" panose="020B0606020202030204" pitchFamily="34" charset="0"/>
              </a:rPr>
              <a:t>/ от </a:t>
            </a:r>
            <a:r>
              <a:rPr lang="ru-RU" sz="2000" dirty="0" err="1">
                <a:solidFill>
                  <a:schemeClr val="tx2"/>
                </a:solidFill>
                <a:latin typeface="Arial Narrow" panose="020B0606020202030204" pitchFamily="34" charset="0"/>
              </a:rPr>
              <a:t>титулярите</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дисциплините</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бяха</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разработени</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графици</a:t>
            </a:r>
            <a:r>
              <a:rPr lang="ru-RU" sz="2000" dirty="0">
                <a:solidFill>
                  <a:schemeClr val="tx2"/>
                </a:solidFill>
                <a:latin typeface="Arial Narrow" panose="020B0606020202030204" pitchFamily="34" charset="0"/>
              </a:rPr>
              <a:t> от </a:t>
            </a:r>
            <a:r>
              <a:rPr lang="ru-RU" sz="2000" dirty="0" err="1">
                <a:solidFill>
                  <a:schemeClr val="tx2"/>
                </a:solidFill>
                <a:latin typeface="Arial Narrow" panose="020B0606020202030204" pitchFamily="34" charset="0"/>
              </a:rPr>
              <a:t>отговорниците</a:t>
            </a:r>
            <a:r>
              <a:rPr lang="ru-RU" sz="2000" dirty="0">
                <a:solidFill>
                  <a:schemeClr val="tx2"/>
                </a:solidFill>
                <a:latin typeface="Arial Narrow" panose="020B0606020202030204" pitchFamily="34" charset="0"/>
              </a:rPr>
              <a:t> по </a:t>
            </a:r>
            <a:r>
              <a:rPr lang="ru-RU" sz="2000" dirty="0" err="1">
                <a:solidFill>
                  <a:schemeClr val="tx2"/>
                </a:solidFill>
                <a:latin typeface="Arial Narrow" panose="020B0606020202030204" pitchFamily="34" charset="0"/>
              </a:rPr>
              <a:t>качеството</a:t>
            </a:r>
            <a:r>
              <a:rPr lang="ru-RU" sz="2000" dirty="0">
                <a:solidFill>
                  <a:schemeClr val="tx2"/>
                </a:solidFill>
                <a:latin typeface="Arial Narrow" panose="020B0606020202030204" pitchFamily="34" charset="0"/>
              </a:rPr>
              <a:t> на трите </a:t>
            </a:r>
            <a:r>
              <a:rPr lang="ru-RU" sz="2000" dirty="0" err="1">
                <a:solidFill>
                  <a:schemeClr val="tx2"/>
                </a:solidFill>
                <a:latin typeface="Arial Narrow" panose="020B0606020202030204" pitchFamily="34" charset="0"/>
              </a:rPr>
              <a:t>катедри</a:t>
            </a:r>
            <a:r>
              <a:rPr lang="ru-RU" sz="2000" dirty="0">
                <a:solidFill>
                  <a:schemeClr val="tx2"/>
                </a:solidFill>
                <a:latin typeface="Arial Narrow" panose="020B0606020202030204" pitchFamily="34" charset="0"/>
              </a:rPr>
              <a:t>. </a:t>
            </a:r>
            <a:r>
              <a:rPr lang="en-US" sz="2000" dirty="0" smtClean="0">
                <a:solidFill>
                  <a:schemeClr val="tx2"/>
                </a:solidFill>
                <a:latin typeface="Arial Narrow" panose="020B0606020202030204" pitchFamily="34" charset="0"/>
              </a:rPr>
              <a:t/>
            </a:r>
            <a:br>
              <a:rPr lang="en-US" sz="2000" dirty="0" smtClean="0">
                <a:solidFill>
                  <a:schemeClr val="tx2"/>
                </a:solidFill>
                <a:latin typeface="Arial Narrow" panose="020B0606020202030204" pitchFamily="34" charset="0"/>
              </a:rPr>
            </a:br>
            <a:r>
              <a:rPr lang="ru-RU" sz="2000" dirty="0" err="1" smtClean="0">
                <a:solidFill>
                  <a:schemeClr val="tx2"/>
                </a:solidFill>
                <a:latin typeface="Arial Narrow" panose="020B0606020202030204" pitchFamily="34" charset="0"/>
              </a:rPr>
              <a:t>Оценките</a:t>
            </a:r>
            <a:r>
              <a:rPr lang="ru-RU" sz="2000" dirty="0" smtClean="0">
                <a:solidFill>
                  <a:schemeClr val="tx2"/>
                </a:solidFill>
                <a:latin typeface="Arial Narrow" panose="020B0606020202030204" pitchFamily="34" charset="0"/>
              </a:rPr>
              <a:t> </a:t>
            </a:r>
            <a:r>
              <a:rPr lang="ru-RU" sz="2000" dirty="0">
                <a:solidFill>
                  <a:schemeClr val="tx2"/>
                </a:solidFill>
                <a:latin typeface="Arial Narrow" panose="020B0606020202030204" pitchFamily="34" charset="0"/>
              </a:rPr>
              <a:t>на </a:t>
            </a:r>
            <a:r>
              <a:rPr lang="ru-RU" sz="2000" dirty="0" err="1">
                <a:solidFill>
                  <a:schemeClr val="tx2"/>
                </a:solidFill>
                <a:latin typeface="Arial Narrow" panose="020B0606020202030204" pitchFamily="34" charset="0"/>
              </a:rPr>
              <a:t>титулярите</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дисциплините</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бяха</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изготвени</a:t>
            </a:r>
            <a:r>
              <a:rPr lang="ru-RU" sz="2000" dirty="0">
                <a:solidFill>
                  <a:schemeClr val="tx2"/>
                </a:solidFill>
                <a:latin typeface="Arial Narrow" panose="020B0606020202030204" pitchFamily="34" charset="0"/>
              </a:rPr>
              <a:t> за </a:t>
            </a:r>
            <a:r>
              <a:rPr lang="ru-RU" sz="2000" dirty="0" err="1">
                <a:solidFill>
                  <a:schemeClr val="tx2"/>
                </a:solidFill>
                <a:latin typeface="Arial Narrow" panose="020B0606020202030204" pitchFamily="34" charset="0"/>
              </a:rPr>
              <a:t>летния</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семестър</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учебната</a:t>
            </a:r>
            <a:r>
              <a:rPr lang="ru-RU" sz="2000" dirty="0">
                <a:solidFill>
                  <a:schemeClr val="tx2"/>
                </a:solidFill>
                <a:latin typeface="Arial Narrow" panose="020B0606020202030204" pitchFamily="34" charset="0"/>
              </a:rPr>
              <a:t> </a:t>
            </a:r>
            <a:r>
              <a:rPr lang="ru-RU" sz="2000" dirty="0" smtClean="0">
                <a:solidFill>
                  <a:schemeClr val="tx2"/>
                </a:solidFill>
                <a:latin typeface="Arial Narrow" panose="020B0606020202030204" pitchFamily="34" charset="0"/>
              </a:rPr>
              <a:t>2017/2018 </a:t>
            </a:r>
            <a:r>
              <a:rPr lang="ru-RU" sz="2000" dirty="0">
                <a:solidFill>
                  <a:schemeClr val="tx2"/>
                </a:solidFill>
                <a:latin typeface="Arial Narrow" panose="020B0606020202030204" pitchFamily="34" charset="0"/>
              </a:rPr>
              <a:t>г. и </a:t>
            </a:r>
            <a:r>
              <a:rPr lang="ru-RU" sz="2000" dirty="0" err="1" smtClean="0">
                <a:solidFill>
                  <a:schemeClr val="tx2"/>
                </a:solidFill>
                <a:latin typeface="Arial Narrow" panose="020B0606020202030204" pitchFamily="34" charset="0"/>
              </a:rPr>
              <a:t>са</a:t>
            </a:r>
            <a:r>
              <a:rPr lang="ru-RU" sz="2000" dirty="0" smtClean="0">
                <a:solidFill>
                  <a:schemeClr val="tx2"/>
                </a:solidFill>
                <a:latin typeface="Arial Narrow" panose="020B0606020202030204" pitchFamily="34" charset="0"/>
              </a:rPr>
              <a:t> в </a:t>
            </a:r>
            <a:r>
              <a:rPr lang="ru-RU" sz="2000" dirty="0" err="1" smtClean="0">
                <a:solidFill>
                  <a:schemeClr val="tx2"/>
                </a:solidFill>
                <a:latin typeface="Arial Narrow" panose="020B0606020202030204" pitchFamily="34" charset="0"/>
              </a:rPr>
              <a:t>процес</a:t>
            </a:r>
            <a:r>
              <a:rPr lang="ru-RU" sz="2000" dirty="0" smtClean="0">
                <a:solidFill>
                  <a:schemeClr val="tx2"/>
                </a:solidFill>
                <a:latin typeface="Arial Narrow" panose="020B0606020202030204" pitchFamily="34" charset="0"/>
              </a:rPr>
              <a:t> на </a:t>
            </a:r>
            <a:r>
              <a:rPr lang="ru-RU" sz="2000" dirty="0" err="1" smtClean="0">
                <a:solidFill>
                  <a:schemeClr val="tx2"/>
                </a:solidFill>
                <a:latin typeface="Arial Narrow" panose="020B0606020202030204" pitchFamily="34" charset="0"/>
              </a:rPr>
              <a:t>изготвяне</a:t>
            </a:r>
            <a:r>
              <a:rPr lang="ru-RU" sz="2000" dirty="0" smtClean="0">
                <a:solidFill>
                  <a:schemeClr val="tx2"/>
                </a:solidFill>
                <a:latin typeface="Arial Narrow" panose="020B0606020202030204" pitchFamily="34" charset="0"/>
              </a:rPr>
              <a:t> за </a:t>
            </a:r>
            <a:r>
              <a:rPr lang="ru-RU" sz="2000" dirty="0" err="1">
                <a:solidFill>
                  <a:schemeClr val="tx2"/>
                </a:solidFill>
                <a:latin typeface="Arial Narrow" panose="020B0606020202030204" pitchFamily="34" charset="0"/>
              </a:rPr>
              <a:t>зимния</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семестър</a:t>
            </a:r>
            <a:r>
              <a:rPr lang="ru-RU" sz="2000" dirty="0">
                <a:solidFill>
                  <a:schemeClr val="tx2"/>
                </a:solidFill>
                <a:latin typeface="Arial Narrow" panose="020B0606020202030204" pitchFamily="34" charset="0"/>
              </a:rPr>
              <a:t> на </a:t>
            </a:r>
            <a:r>
              <a:rPr lang="ru-RU" sz="2000" dirty="0" err="1">
                <a:solidFill>
                  <a:schemeClr val="tx2"/>
                </a:solidFill>
                <a:latin typeface="Arial Narrow" panose="020B0606020202030204" pitchFamily="34" charset="0"/>
              </a:rPr>
              <a:t>учебната</a:t>
            </a:r>
            <a:r>
              <a:rPr lang="ru-RU" sz="2000" dirty="0">
                <a:solidFill>
                  <a:schemeClr val="tx2"/>
                </a:solidFill>
                <a:latin typeface="Arial Narrow" panose="020B0606020202030204" pitchFamily="34" charset="0"/>
              </a:rPr>
              <a:t> </a:t>
            </a:r>
            <a:r>
              <a:rPr lang="ru-RU" sz="2000" dirty="0" smtClean="0">
                <a:solidFill>
                  <a:schemeClr val="tx2"/>
                </a:solidFill>
                <a:latin typeface="Arial Narrow" panose="020B0606020202030204" pitchFamily="34" charset="0"/>
              </a:rPr>
              <a:t>2018/2019 г</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Първичните</a:t>
            </a:r>
            <a:r>
              <a:rPr lang="ru-RU" sz="2000" dirty="0">
                <a:solidFill>
                  <a:schemeClr val="tx2"/>
                </a:solidFill>
                <a:latin typeface="Arial Narrow" panose="020B0606020202030204" pitchFamily="34" charset="0"/>
              </a:rPr>
              <a:t> </a:t>
            </a:r>
            <a:r>
              <a:rPr lang="ru-RU" sz="2000" dirty="0" err="1">
                <a:solidFill>
                  <a:schemeClr val="tx2"/>
                </a:solidFill>
                <a:latin typeface="Arial Narrow" panose="020B0606020202030204" pitchFamily="34" charset="0"/>
              </a:rPr>
              <a:t>документи</a:t>
            </a:r>
            <a:r>
              <a:rPr lang="ru-RU" sz="2000" dirty="0">
                <a:solidFill>
                  <a:schemeClr val="tx2"/>
                </a:solidFill>
                <a:latin typeface="Arial Narrow" panose="020B0606020202030204" pitchFamily="34" charset="0"/>
              </a:rPr>
              <a:t> се </a:t>
            </a:r>
            <a:r>
              <a:rPr lang="ru-RU" sz="2000" dirty="0" err="1">
                <a:solidFill>
                  <a:schemeClr val="tx2"/>
                </a:solidFill>
                <a:latin typeface="Arial Narrow" panose="020B0606020202030204" pitchFamily="34" charset="0"/>
              </a:rPr>
              <a:t>съхраняват</a:t>
            </a:r>
            <a:r>
              <a:rPr lang="ru-RU" sz="2000" dirty="0">
                <a:solidFill>
                  <a:schemeClr val="tx2"/>
                </a:solidFill>
                <a:latin typeface="Arial Narrow" panose="020B0606020202030204" pitchFamily="34" charset="0"/>
              </a:rPr>
              <a:t> в трите </a:t>
            </a:r>
            <a:r>
              <a:rPr lang="ru-RU" sz="2000" dirty="0" err="1">
                <a:solidFill>
                  <a:schemeClr val="tx2"/>
                </a:solidFill>
                <a:latin typeface="Arial Narrow" panose="020B0606020202030204" pitchFamily="34" charset="0"/>
              </a:rPr>
              <a:t>катедри</a:t>
            </a:r>
            <a:r>
              <a:rPr lang="ru-RU" sz="2000" dirty="0" smtClean="0">
                <a:solidFill>
                  <a:schemeClr val="tx2"/>
                </a:solidFill>
                <a:latin typeface="Arial Narrow" panose="020B0606020202030204" pitchFamily="34" charset="0"/>
              </a:rPr>
              <a:t>.</a:t>
            </a:r>
            <a:br>
              <a:rPr lang="ru-RU" sz="2000" dirty="0" smtClean="0">
                <a:solidFill>
                  <a:schemeClr val="tx2"/>
                </a:solidFill>
                <a:latin typeface="Arial Narrow" panose="020B0606020202030204" pitchFamily="34" charset="0"/>
              </a:rPr>
            </a:br>
            <a:r>
              <a:rPr lang="ru-RU" sz="2000" dirty="0">
                <a:solidFill>
                  <a:schemeClr val="tx2"/>
                </a:solidFill>
                <a:latin typeface="Arial Narrow" panose="020B0606020202030204" pitchFamily="34" charset="0"/>
              </a:rPr>
              <a:t/>
            </a:r>
            <a:br>
              <a:rPr lang="ru-RU" sz="2000" dirty="0">
                <a:solidFill>
                  <a:schemeClr val="tx2"/>
                </a:solidFill>
                <a:latin typeface="Arial Narrow" panose="020B0606020202030204" pitchFamily="34" charset="0"/>
              </a:rPr>
            </a:br>
            <a:r>
              <a:rPr lang="ru-RU" sz="2000" dirty="0" smtClean="0">
                <a:solidFill>
                  <a:schemeClr val="tx2"/>
                </a:solidFill>
                <a:latin typeface="Arial Narrow" panose="020B0606020202030204" pitchFamily="34" charset="0"/>
              </a:rPr>
              <a:t/>
            </a:r>
            <a:br>
              <a:rPr lang="ru-RU" sz="2000" dirty="0" smtClean="0">
                <a:solidFill>
                  <a:schemeClr val="tx2"/>
                </a:solidFill>
                <a:latin typeface="Arial Narrow" panose="020B0606020202030204" pitchFamily="34" charset="0"/>
              </a:rPr>
            </a:br>
            <a:r>
              <a:rPr lang="ru-RU" sz="2000" dirty="0" smtClean="0">
                <a:solidFill>
                  <a:schemeClr val="tx2"/>
                </a:solidFill>
                <a:latin typeface="Arial Narrow" panose="020B0606020202030204" pitchFamily="34" charset="0"/>
              </a:rPr>
              <a:t/>
            </a:r>
            <a:br>
              <a:rPr lang="ru-RU" sz="2000" dirty="0" smtClean="0">
                <a:solidFill>
                  <a:schemeClr val="tx2"/>
                </a:solidFill>
                <a:latin typeface="Arial Narrow" panose="020B0606020202030204" pitchFamily="34" charset="0"/>
              </a:rPr>
            </a:br>
            <a:r>
              <a:rPr lang="ru-RU" sz="2000" b="1" i="1" dirty="0" err="1">
                <a:solidFill>
                  <a:schemeClr val="accent1"/>
                </a:solidFill>
                <a:latin typeface="Arial Narrow" panose="020B0606020202030204" pitchFamily="34" charset="0"/>
              </a:rPr>
              <a:t>Дейност</a:t>
            </a:r>
            <a:r>
              <a:rPr lang="ru-RU" sz="2000" b="1" i="1" dirty="0">
                <a:solidFill>
                  <a:schemeClr val="accent1"/>
                </a:solidFill>
                <a:latin typeface="Arial Narrow" panose="020B0606020202030204" pitchFamily="34" charset="0"/>
              </a:rPr>
              <a:t>  </a:t>
            </a:r>
            <a:r>
              <a:rPr lang="ru-RU" sz="2000" b="1" i="1" dirty="0" smtClean="0">
                <a:solidFill>
                  <a:schemeClr val="accent1"/>
                </a:solidFill>
                <a:latin typeface="Arial Narrow" panose="020B0606020202030204" pitchFamily="34" charset="0"/>
              </a:rPr>
              <a:t>4: </a:t>
            </a:r>
            <a:r>
              <a:rPr lang="ru-RU" sz="2000" b="1" i="1" dirty="0" err="1">
                <a:solidFill>
                  <a:schemeClr val="accent1"/>
                </a:solidFill>
                <a:latin typeface="Arial Narrow" panose="020B0606020202030204" pitchFamily="34" charset="0"/>
              </a:rPr>
              <a:t>Вътрешен</a:t>
            </a:r>
            <a:r>
              <a:rPr lang="ru-RU" sz="2000" b="1" i="1" dirty="0">
                <a:solidFill>
                  <a:schemeClr val="accent1"/>
                </a:solidFill>
                <a:latin typeface="Arial Narrow" panose="020B0606020202030204" pitchFamily="34" charset="0"/>
              </a:rPr>
              <a:t> </a:t>
            </a:r>
            <a:r>
              <a:rPr lang="ru-RU" sz="2000" b="1" i="1" dirty="0" err="1" smtClean="0">
                <a:solidFill>
                  <a:schemeClr val="accent1"/>
                </a:solidFill>
                <a:latin typeface="Arial Narrow" panose="020B0606020202030204" pitchFamily="34" charset="0"/>
              </a:rPr>
              <a:t>одит</a:t>
            </a:r>
            <a:r>
              <a:rPr lang="ru-RU" sz="2000" b="1" i="1" dirty="0" smtClean="0">
                <a:solidFill>
                  <a:schemeClr val="accent1"/>
                </a:solidFill>
                <a:latin typeface="Arial Narrow" panose="020B0606020202030204" pitchFamily="34" charset="0"/>
              </a:rPr>
              <a:t> на Финансово-</a:t>
            </a:r>
            <a:r>
              <a:rPr lang="ru-RU" sz="2000" b="1" i="1" dirty="0" err="1" smtClean="0">
                <a:solidFill>
                  <a:schemeClr val="accent1"/>
                </a:solidFill>
                <a:latin typeface="Arial Narrow" panose="020B0606020202030204" pitchFamily="34" charset="0"/>
              </a:rPr>
              <a:t>счетоводен</a:t>
            </a:r>
            <a:r>
              <a:rPr lang="ru-RU" sz="2000" b="1" i="1" dirty="0" smtClean="0">
                <a:solidFill>
                  <a:schemeClr val="accent1"/>
                </a:solidFill>
                <a:latin typeface="Arial Narrow" panose="020B0606020202030204" pitchFamily="34" charset="0"/>
              </a:rPr>
              <a:t> </a:t>
            </a:r>
            <a:r>
              <a:rPr lang="ru-RU" sz="2000" b="1" i="1" dirty="0" err="1" smtClean="0">
                <a:solidFill>
                  <a:schemeClr val="accent1"/>
                </a:solidFill>
                <a:latin typeface="Arial Narrow" panose="020B0606020202030204" pitchFamily="34" charset="0"/>
              </a:rPr>
              <a:t>факултет</a:t>
            </a:r>
            <a:r>
              <a:rPr lang="ru-RU" sz="2000" b="1" i="1" dirty="0">
                <a:solidFill>
                  <a:schemeClr val="accent1"/>
                </a:solidFill>
                <a:latin typeface="Arial Narrow" panose="020B0606020202030204" pitchFamily="34" charset="0"/>
              </a:rPr>
              <a:t/>
            </a:r>
            <a:br>
              <a:rPr lang="ru-RU" sz="2000" b="1" i="1" dirty="0">
                <a:solidFill>
                  <a:schemeClr val="accent1"/>
                </a:solidFill>
                <a:latin typeface="Arial Narrow" panose="020B0606020202030204" pitchFamily="34" charset="0"/>
              </a:rPr>
            </a:br>
            <a:r>
              <a:rPr lang="ru-RU" sz="2000" b="1" i="1" dirty="0">
                <a:solidFill>
                  <a:schemeClr val="accent1"/>
                </a:solidFill>
                <a:latin typeface="Arial Narrow" panose="020B0606020202030204" pitchFamily="34" charset="0"/>
              </a:rPr>
              <a:t/>
            </a:r>
            <a:br>
              <a:rPr lang="ru-RU" sz="2000" b="1" i="1" dirty="0">
                <a:solidFill>
                  <a:schemeClr val="accent1"/>
                </a:solidFill>
                <a:latin typeface="Arial Narrow" panose="020B0606020202030204" pitchFamily="34" charset="0"/>
              </a:rPr>
            </a:br>
            <a:r>
              <a:rPr lang="ru-RU" sz="2000" dirty="0" smtClean="0">
                <a:latin typeface="Arial Narrow" panose="020B0606020202030204" pitchFamily="34" charset="0"/>
              </a:rPr>
              <a:t>На</a:t>
            </a:r>
            <a:r>
              <a:rPr lang="en-US" sz="2000" dirty="0">
                <a:latin typeface="Arial Narrow" panose="020B0606020202030204" pitchFamily="34" charset="0"/>
              </a:rPr>
              <a:t> </a:t>
            </a:r>
            <a:r>
              <a:rPr lang="bg-BG" sz="2000" dirty="0" smtClean="0">
                <a:latin typeface="Arial Narrow" panose="020B0606020202030204" pitchFamily="34" charset="0"/>
              </a:rPr>
              <a:t>23.04.2018 г</a:t>
            </a:r>
            <a:r>
              <a:rPr lang="ru-RU" sz="2000" dirty="0" smtClean="0">
                <a:latin typeface="Arial Narrow" panose="020B0606020202030204" pitchFamily="34" charset="0"/>
              </a:rPr>
              <a:t> </a:t>
            </a:r>
            <a:r>
              <a:rPr lang="ru-RU" sz="2000" dirty="0">
                <a:latin typeface="Arial Narrow" panose="020B0606020202030204" pitchFamily="34" charset="0"/>
              </a:rPr>
              <a:t>се </a:t>
            </a:r>
            <a:r>
              <a:rPr lang="ru-RU" sz="2000" dirty="0" err="1">
                <a:latin typeface="Arial Narrow" panose="020B0606020202030204" pitchFamily="34" charset="0"/>
              </a:rPr>
              <a:t>проведе</a:t>
            </a:r>
            <a:r>
              <a:rPr lang="ru-RU" sz="2000" dirty="0">
                <a:latin typeface="Arial Narrow" panose="020B0606020202030204" pitchFamily="34" charset="0"/>
              </a:rPr>
              <a:t> </a:t>
            </a:r>
            <a:r>
              <a:rPr lang="ru-RU" sz="2000" dirty="0" err="1">
                <a:latin typeface="Arial Narrow" panose="020B0606020202030204" pitchFamily="34" charset="0"/>
              </a:rPr>
              <a:t>вътрешен</a:t>
            </a:r>
            <a:r>
              <a:rPr lang="ru-RU" sz="2000" dirty="0">
                <a:latin typeface="Arial Narrow" panose="020B0606020202030204" pitchFamily="34" charset="0"/>
              </a:rPr>
              <a:t> </a:t>
            </a:r>
            <a:r>
              <a:rPr lang="ru-RU" sz="2000" dirty="0" err="1">
                <a:latin typeface="Arial Narrow" panose="020B0606020202030204" pitchFamily="34" charset="0"/>
              </a:rPr>
              <a:t>одит</a:t>
            </a:r>
            <a:r>
              <a:rPr lang="ru-RU" sz="2000" dirty="0">
                <a:latin typeface="Arial Narrow" panose="020B0606020202030204" pitchFamily="34" charset="0"/>
              </a:rPr>
              <a:t> на </a:t>
            </a:r>
            <a:r>
              <a:rPr lang="ru-RU" sz="2000" dirty="0" err="1">
                <a:latin typeface="Arial Narrow" panose="020B0606020202030204" pitchFamily="34" charset="0"/>
              </a:rPr>
              <a:t>факултета</a:t>
            </a:r>
            <a:r>
              <a:rPr lang="ru-RU" sz="2000" dirty="0">
                <a:latin typeface="Arial Narrow" panose="020B0606020202030204" pitchFamily="34" charset="0"/>
              </a:rPr>
              <a:t> за </a:t>
            </a:r>
            <a:r>
              <a:rPr lang="ru-RU" sz="2000" dirty="0" err="1">
                <a:latin typeface="Arial Narrow" panose="020B0606020202030204" pitchFamily="34" charset="0"/>
              </a:rPr>
              <a:t>дейността</a:t>
            </a:r>
            <a:r>
              <a:rPr lang="ru-RU" sz="2000" dirty="0">
                <a:latin typeface="Arial Narrow" panose="020B0606020202030204" pitchFamily="34" charset="0"/>
              </a:rPr>
              <a:t> </a:t>
            </a:r>
            <a:r>
              <a:rPr lang="ru-RU" sz="2000" dirty="0" err="1">
                <a:latin typeface="Arial Narrow" panose="020B0606020202030204" pitchFamily="34" charset="0"/>
              </a:rPr>
              <a:t>му</a:t>
            </a:r>
            <a:r>
              <a:rPr lang="ru-RU" sz="2000" dirty="0">
                <a:latin typeface="Arial Narrow" panose="020B0606020202030204" pitchFamily="34" charset="0"/>
              </a:rPr>
              <a:t> </a:t>
            </a:r>
            <a:r>
              <a:rPr lang="ru-RU" sz="2000" dirty="0" err="1">
                <a:latin typeface="Arial Narrow" panose="020B0606020202030204" pitchFamily="34" charset="0"/>
              </a:rPr>
              <a:t>през</a:t>
            </a:r>
            <a:r>
              <a:rPr lang="ru-RU" sz="2000" dirty="0">
                <a:latin typeface="Arial Narrow" panose="020B0606020202030204" pitchFamily="34" charset="0"/>
              </a:rPr>
              <a:t> </a:t>
            </a:r>
            <a:r>
              <a:rPr lang="ru-RU" sz="2000" dirty="0" err="1">
                <a:latin typeface="Arial Narrow" panose="020B0606020202030204" pitchFamily="34" charset="0"/>
              </a:rPr>
              <a:t>предходния</a:t>
            </a:r>
            <a:r>
              <a:rPr lang="ru-RU" sz="2000" dirty="0">
                <a:latin typeface="Arial Narrow" panose="020B0606020202030204" pitchFamily="34" charset="0"/>
              </a:rPr>
              <a:t> </a:t>
            </a:r>
            <a:r>
              <a:rPr lang="ru-RU" sz="2000" dirty="0" err="1">
                <a:latin typeface="Arial Narrow" panose="020B0606020202030204" pitchFamily="34" charset="0"/>
              </a:rPr>
              <a:t>отчетен</a:t>
            </a:r>
            <a:r>
              <a:rPr lang="ru-RU" sz="2000" dirty="0">
                <a:latin typeface="Arial Narrow" panose="020B0606020202030204" pitchFamily="34" charset="0"/>
              </a:rPr>
              <a:t> период, с </a:t>
            </a:r>
            <a:r>
              <a:rPr lang="ru-RU" sz="2000" dirty="0" err="1">
                <a:latin typeface="Arial Narrow" panose="020B0606020202030204" pitchFamily="34" charset="0"/>
              </a:rPr>
              <a:t>одитиращ</a:t>
            </a:r>
            <a:r>
              <a:rPr lang="ru-RU" sz="2000" dirty="0">
                <a:latin typeface="Arial Narrow" panose="020B0606020202030204" pitchFamily="34" charset="0"/>
              </a:rPr>
              <a:t> </a:t>
            </a:r>
            <a:r>
              <a:rPr lang="ru-RU" sz="2000" dirty="0" smtClean="0">
                <a:latin typeface="Arial Narrow" panose="020B0606020202030204" pitchFamily="34" charset="0"/>
              </a:rPr>
              <a:t>гл. ас. д-р</a:t>
            </a:r>
            <a:r>
              <a:rPr lang="ru-RU" sz="2000" dirty="0">
                <a:latin typeface="Arial Narrow" panose="020B0606020202030204" pitchFamily="34" charset="0"/>
              </a:rPr>
              <a:t> </a:t>
            </a:r>
            <a:r>
              <a:rPr lang="ru-RU" sz="2000" dirty="0" smtClean="0">
                <a:latin typeface="Arial Narrow" panose="020B0606020202030204" pitchFamily="34" charset="0"/>
              </a:rPr>
              <a:t>Л. </a:t>
            </a:r>
            <a:r>
              <a:rPr lang="ru-RU" sz="2000" dirty="0" err="1" smtClean="0">
                <a:latin typeface="Arial Narrow" panose="020B0606020202030204" pitchFamily="34" charset="0"/>
              </a:rPr>
              <a:t>Станкова</a:t>
            </a:r>
            <a:r>
              <a:rPr lang="ru-RU" sz="2000" dirty="0" smtClean="0">
                <a:latin typeface="Arial Narrow" panose="020B0606020202030204" pitchFamily="34" charset="0"/>
              </a:rPr>
              <a:t>. </a:t>
            </a:r>
            <a:br>
              <a:rPr lang="ru-RU" sz="2000" dirty="0" smtClean="0">
                <a:latin typeface="Arial Narrow" panose="020B0606020202030204" pitchFamily="34" charset="0"/>
              </a:rPr>
            </a:br>
            <a:r>
              <a:rPr lang="ru-RU" sz="2000" dirty="0" smtClean="0">
                <a:latin typeface="Arial Narrow" panose="020B0606020202030204" pitchFamily="34" charset="0"/>
              </a:rPr>
              <a:t>Не </a:t>
            </a:r>
            <a:r>
              <a:rPr lang="ru-RU" sz="2000" dirty="0" err="1">
                <a:latin typeface="Arial Narrow" panose="020B0606020202030204" pitchFamily="34" charset="0"/>
              </a:rPr>
              <a:t>бяха</a:t>
            </a:r>
            <a:r>
              <a:rPr lang="ru-RU" sz="2000" dirty="0">
                <a:latin typeface="Arial Narrow" panose="020B0606020202030204" pitchFamily="34" charset="0"/>
              </a:rPr>
              <a:t> </a:t>
            </a:r>
            <a:r>
              <a:rPr lang="ru-RU" sz="2000" dirty="0" err="1">
                <a:latin typeface="Arial Narrow" panose="020B0606020202030204" pitchFamily="34" charset="0"/>
              </a:rPr>
              <a:t>отбелязани</a:t>
            </a:r>
            <a:r>
              <a:rPr lang="ru-RU" sz="2000" dirty="0">
                <a:latin typeface="Arial Narrow" panose="020B0606020202030204" pitchFamily="34" charset="0"/>
              </a:rPr>
              <a:t> </a:t>
            </a:r>
            <a:r>
              <a:rPr lang="ru-RU" sz="2000" dirty="0" err="1">
                <a:latin typeface="Arial Narrow" panose="020B0606020202030204" pitchFamily="34" charset="0"/>
              </a:rPr>
              <a:t>забележки</a:t>
            </a:r>
            <a:r>
              <a:rPr lang="ru-RU" sz="2000" dirty="0">
                <a:latin typeface="Arial Narrow" panose="020B0606020202030204" pitchFamily="34" charset="0"/>
              </a:rPr>
              <a:t> и </a:t>
            </a:r>
            <a:r>
              <a:rPr lang="ru-RU" sz="2000" dirty="0" err="1">
                <a:latin typeface="Arial Narrow" panose="020B0606020202030204" pitchFamily="34" charset="0"/>
              </a:rPr>
              <a:t>препоръки</a:t>
            </a:r>
            <a:r>
              <a:rPr lang="ru-RU" sz="2000" dirty="0">
                <a:latin typeface="Arial Narrow" panose="020B0606020202030204" pitchFamily="34" charset="0"/>
              </a:rPr>
              <a:t> </a:t>
            </a:r>
            <a:r>
              <a:rPr lang="ru-RU" sz="2000" dirty="0" err="1">
                <a:latin typeface="Arial Narrow" panose="020B0606020202030204" pitchFamily="34" charset="0"/>
              </a:rPr>
              <a:t>към</a:t>
            </a:r>
            <a:r>
              <a:rPr lang="ru-RU" sz="2000" dirty="0">
                <a:latin typeface="Arial Narrow" panose="020B0606020202030204" pitchFamily="34" charset="0"/>
              </a:rPr>
              <a:t> </a:t>
            </a:r>
            <a:r>
              <a:rPr lang="ru-RU" sz="2000" dirty="0" err="1">
                <a:latin typeface="Arial Narrow" panose="020B0606020202030204" pitchFamily="34" charset="0"/>
              </a:rPr>
              <a:t>работата</a:t>
            </a:r>
            <a:r>
              <a:rPr lang="ru-RU" sz="2000" dirty="0">
                <a:latin typeface="Arial Narrow" panose="020B0606020202030204" pitchFamily="34" charset="0"/>
              </a:rPr>
              <a:t> на ФСФ</a:t>
            </a:r>
            <a:r>
              <a:rPr lang="ru-RU" sz="2000" dirty="0" smtClean="0">
                <a:latin typeface="Arial Narrow" panose="020B0606020202030204" pitchFamily="34" charset="0"/>
              </a:rPr>
              <a:t>.</a:t>
            </a:r>
            <a:br>
              <a:rPr lang="ru-RU" sz="2000" dirty="0" smtClean="0">
                <a:latin typeface="Arial Narrow" panose="020B0606020202030204" pitchFamily="34" charset="0"/>
              </a:rPr>
            </a:br>
            <a:r>
              <a:rPr lang="ru-RU" sz="2000" dirty="0">
                <a:latin typeface="Arial Narrow" panose="020B0606020202030204" pitchFamily="34" charset="0"/>
              </a:rPr>
              <a:t/>
            </a:r>
            <a:br>
              <a:rPr lang="ru-RU" sz="2000" dirty="0">
                <a:latin typeface="Arial Narrow" panose="020B0606020202030204" pitchFamily="34" charset="0"/>
              </a:rPr>
            </a:br>
            <a:endParaRPr lang="bg-BG" sz="1800" dirty="0">
              <a:solidFill>
                <a:schemeClr val="tx2"/>
              </a:solidFill>
              <a:latin typeface="Arial Narrow" panose="020B0606020202030204" pitchFamily="34" charset="0"/>
            </a:endParaRPr>
          </a:p>
        </p:txBody>
      </p:sp>
      <p:sp>
        <p:nvSpPr>
          <p:cNvPr id="3" name="TextBox 2"/>
          <p:cNvSpPr txBox="1"/>
          <p:nvPr/>
        </p:nvSpPr>
        <p:spPr>
          <a:xfrm>
            <a:off x="1475656" y="0"/>
            <a:ext cx="5112568" cy="400110"/>
          </a:xfrm>
          <a:prstGeom prst="rect">
            <a:avLst/>
          </a:prstGeom>
          <a:noFill/>
        </p:spPr>
        <p:txBody>
          <a:bodyPr wrap="square" rtlCol="0">
            <a:spAutoFit/>
          </a:bodyPr>
          <a:lstStyle/>
          <a:p>
            <a:pPr algn="ctr"/>
            <a:r>
              <a:rPr lang="bg-BG" sz="2000" b="1" i="1" dirty="0">
                <a:solidFill>
                  <a:schemeClr val="bg1"/>
                </a:solidFill>
                <a:latin typeface="Arial Narrow" panose="020B0606020202030204" pitchFamily="34" charset="0"/>
              </a:rPr>
              <a:t>Система за качество</a:t>
            </a:r>
          </a:p>
        </p:txBody>
      </p:sp>
      <p:sp>
        <p:nvSpPr>
          <p:cNvPr id="4" name="Slide Number Placeholder 3"/>
          <p:cNvSpPr>
            <a:spLocks noGrp="1"/>
          </p:cNvSpPr>
          <p:nvPr>
            <p:ph type="sldNum" sz="quarter" idx="12"/>
          </p:nvPr>
        </p:nvSpPr>
        <p:spPr/>
        <p:txBody>
          <a:bodyPr vert="horz" lIns="91440" tIns="45720" rIns="91440" bIns="45720" rtlCol="0" anchor="ctr"/>
          <a:lstStyle/>
          <a:p>
            <a:fld id="{353F3F3C-A60D-426C-8F94-912700854F7B}" type="slidenum">
              <a:rPr lang="bg-BG" sz="1400"/>
              <a:pPr/>
              <a:t>11</a:t>
            </a:fld>
            <a:endParaRPr lang="bg-BG" sz="1400"/>
          </a:p>
        </p:txBody>
      </p:sp>
    </p:spTree>
    <p:extLst>
      <p:ext uri="{BB962C8B-B14F-4D97-AF65-F5344CB8AC3E}">
        <p14:creationId xmlns:p14="http://schemas.microsoft.com/office/powerpoint/2010/main" val="261342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p:cNvSpPr txBox="1">
            <a:spLocks/>
          </p:cNvSpPr>
          <p:nvPr/>
        </p:nvSpPr>
        <p:spPr>
          <a:xfrm>
            <a:off x="683568" y="332656"/>
            <a:ext cx="7560839" cy="7920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880614531"/>
              </p:ext>
            </p:extLst>
          </p:nvPr>
        </p:nvGraphicFramePr>
        <p:xfrm>
          <a:off x="1415509" y="836712"/>
          <a:ext cx="5999480" cy="548640"/>
        </p:xfrm>
        <a:graphic>
          <a:graphicData uri="http://schemas.openxmlformats.org/drawingml/2006/table">
            <a:tbl>
              <a:tblPr firstRow="1" firstCol="1" lastRow="1" lastCol="1" bandRow="1" bandCol="1"/>
              <a:tblGrid>
                <a:gridCol w="868680"/>
                <a:gridCol w="4343400"/>
                <a:gridCol w="787400"/>
              </a:tblGrid>
              <a:tr h="0">
                <a:tc>
                  <a:txBody>
                    <a:bodyPr/>
                    <a:lstStyle/>
                    <a:p>
                      <a:pPr algn="ctr">
                        <a:spcAft>
                          <a:spcPts val="0"/>
                        </a:spcAft>
                      </a:pPr>
                      <a:endParaRPr lang="bg-BG" sz="1200" dirty="0">
                        <a:solidFill>
                          <a:srgbClr val="808000"/>
                        </a:solidFill>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bg-BG" sz="1200" b="1" dirty="0">
                          <a:effectLst/>
                          <a:latin typeface="Arial Narrow"/>
                          <a:ea typeface="Times New Roman"/>
                        </a:rPr>
                        <a:t>УНИВЕРСИТЕТ ЗА НАЦИОНАЛНО И СВЕТОВНО СТОПАНСТВО </a:t>
                      </a:r>
                      <a:endParaRPr lang="bg-BG" sz="1200" dirty="0">
                        <a:effectLst/>
                        <a:latin typeface="Times New Roman"/>
                        <a:ea typeface="Times New Roman"/>
                      </a:endParaRPr>
                    </a:p>
                    <a:p>
                      <a:pPr algn="ctr">
                        <a:spcAft>
                          <a:spcPts val="0"/>
                        </a:spcAft>
                      </a:pPr>
                      <a:r>
                        <a:rPr lang="bg-BG" sz="1200" b="1" dirty="0">
                          <a:effectLst/>
                          <a:latin typeface="Arial Narrow"/>
                          <a:ea typeface="Times New Roman"/>
                        </a:rPr>
                        <a:t> </a:t>
                      </a:r>
                      <a:endParaRPr lang="bg-BG" sz="1200" dirty="0">
                        <a:effectLst/>
                        <a:latin typeface="Times New Roman"/>
                        <a:ea typeface="Times New Roman"/>
                      </a:endParaRPr>
                    </a:p>
                    <a:p>
                      <a:pPr algn="ctr">
                        <a:spcAft>
                          <a:spcPts val="0"/>
                        </a:spcAft>
                      </a:pPr>
                      <a:r>
                        <a:rPr lang="bg-BG" sz="1200" b="1" dirty="0">
                          <a:effectLst/>
                          <a:latin typeface="Arial Narrow"/>
                          <a:ea typeface="Times New Roman"/>
                        </a:rPr>
                        <a:t>ФИНАНСОВО-СЧЕТОВОДЕН ФАКУЛТЕТ</a:t>
                      </a:r>
                      <a:endParaRPr lang="bg-BG" sz="12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bg-BG" sz="12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pic>
        <p:nvPicPr>
          <p:cNvPr id="9" name="Picture 2" descr="UN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443" y="836712"/>
            <a:ext cx="5524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3" y="836711"/>
            <a:ext cx="466725" cy="5619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417689" y="2348880"/>
            <a:ext cx="6264696" cy="2215991"/>
          </a:xfrm>
          <a:prstGeom prst="rect">
            <a:avLst/>
          </a:prstGeom>
        </p:spPr>
        <p:txBody>
          <a:bodyPr wrap="square">
            <a:spAutoFit/>
          </a:bodyPr>
          <a:lstStyle/>
          <a:p>
            <a:pPr algn="ctr"/>
            <a:r>
              <a:rPr lang="bg-BG" sz="2000" b="1" dirty="0">
                <a:latin typeface="Arial Narrow" panose="020B0606020202030204" pitchFamily="34" charset="0"/>
              </a:rPr>
              <a:t>І</a:t>
            </a:r>
            <a:r>
              <a:rPr lang="bg-BG" sz="2000" b="1" dirty="0" smtClean="0">
                <a:latin typeface="Arial Narrow" panose="020B0606020202030204" pitchFamily="34" charset="0"/>
              </a:rPr>
              <a:t>. Научна </a:t>
            </a:r>
            <a:r>
              <a:rPr lang="bg-BG" sz="2000" b="1" dirty="0">
                <a:latin typeface="Arial Narrow" panose="020B0606020202030204" pitchFamily="34" charset="0"/>
              </a:rPr>
              <a:t>дейност и международно сътрудничество</a:t>
            </a:r>
            <a:endParaRPr lang="bg-BG" sz="2000" dirty="0">
              <a:latin typeface="Arial Narrow" panose="020B0606020202030204" pitchFamily="34" charset="0"/>
            </a:endParaRPr>
          </a:p>
          <a:p>
            <a:pPr algn="ctr"/>
            <a:r>
              <a:rPr lang="bg-BG" sz="2000" b="1" dirty="0">
                <a:latin typeface="Arial Narrow" panose="020B0606020202030204" pitchFamily="34" charset="0"/>
              </a:rPr>
              <a:t> </a:t>
            </a:r>
            <a:endParaRPr lang="bg-BG" sz="2000" dirty="0">
              <a:latin typeface="Arial Narrow" panose="020B0606020202030204" pitchFamily="34" charset="0"/>
            </a:endParaRPr>
          </a:p>
          <a:p>
            <a:pPr algn="ctr"/>
            <a:r>
              <a:rPr lang="bg-BG" sz="2000" b="1" dirty="0">
                <a:latin typeface="Arial Narrow" panose="020B0606020202030204" pitchFamily="34" charset="0"/>
              </a:rPr>
              <a:t>ІІ</a:t>
            </a:r>
            <a:r>
              <a:rPr lang="bg-BG" sz="2000" b="1" dirty="0" smtClean="0">
                <a:latin typeface="Arial Narrow" panose="020B0606020202030204" pitchFamily="34" charset="0"/>
              </a:rPr>
              <a:t>. Учебна </a:t>
            </a:r>
            <a:r>
              <a:rPr lang="bg-BG" sz="2000" b="1" dirty="0">
                <a:latin typeface="Arial Narrow" panose="020B0606020202030204" pitchFamily="34" charset="0"/>
              </a:rPr>
              <a:t>дейност</a:t>
            </a:r>
            <a:endParaRPr lang="bg-BG" sz="2000" dirty="0">
              <a:latin typeface="Arial Narrow" panose="020B0606020202030204" pitchFamily="34" charset="0"/>
            </a:endParaRPr>
          </a:p>
          <a:p>
            <a:pPr algn="ctr"/>
            <a:r>
              <a:rPr lang="bg-BG" sz="2000" b="1" dirty="0">
                <a:latin typeface="Arial Narrow" panose="020B0606020202030204" pitchFamily="34" charset="0"/>
              </a:rPr>
              <a:t> </a:t>
            </a:r>
            <a:endParaRPr lang="bg-BG" sz="2000" dirty="0">
              <a:latin typeface="Arial Narrow" panose="020B0606020202030204" pitchFamily="34" charset="0"/>
            </a:endParaRPr>
          </a:p>
          <a:p>
            <a:pPr algn="ctr"/>
            <a:r>
              <a:rPr lang="bg-BG" sz="2000" b="1" dirty="0">
                <a:latin typeface="Arial Narrow" panose="020B0606020202030204" pitchFamily="34" charset="0"/>
              </a:rPr>
              <a:t>ІІІ</a:t>
            </a:r>
            <a:r>
              <a:rPr lang="bg-BG" sz="2000" b="1" dirty="0" smtClean="0">
                <a:latin typeface="Arial Narrow" panose="020B0606020202030204" pitchFamily="34" charset="0"/>
              </a:rPr>
              <a:t>. Система  </a:t>
            </a:r>
            <a:r>
              <a:rPr lang="bg-BG" sz="2000" b="1" dirty="0">
                <a:latin typeface="Arial Narrow" panose="020B0606020202030204" pitchFamily="34" charset="0"/>
              </a:rPr>
              <a:t>за качество</a:t>
            </a:r>
            <a:endParaRPr lang="bg-BG" sz="2000" dirty="0">
              <a:latin typeface="Arial Narrow" panose="020B0606020202030204" pitchFamily="34" charset="0"/>
            </a:endParaRPr>
          </a:p>
          <a:p>
            <a:r>
              <a:rPr lang="bg-BG" sz="2000" b="1" dirty="0"/>
              <a:t> </a:t>
            </a:r>
            <a:endParaRPr lang="bg-BG" sz="2000" dirty="0"/>
          </a:p>
          <a:p>
            <a:r>
              <a:rPr lang="bg-BG" b="1" dirty="0"/>
              <a:t> </a:t>
            </a:r>
            <a:endParaRPr lang="bg-BG" dirty="0"/>
          </a:p>
        </p:txBody>
      </p:sp>
      <p:sp>
        <p:nvSpPr>
          <p:cNvPr id="3" name="Slide Number Placeholder 2"/>
          <p:cNvSpPr>
            <a:spLocks noGrp="1"/>
          </p:cNvSpPr>
          <p:nvPr>
            <p:ph type="sldNum" sz="quarter" idx="12"/>
          </p:nvPr>
        </p:nvSpPr>
        <p:spPr/>
        <p:txBody>
          <a:bodyPr vert="horz" lIns="91440" tIns="45720" rIns="91440" bIns="45720" rtlCol="0" anchor="ctr"/>
          <a:lstStyle/>
          <a:p>
            <a:fld id="{353F3F3C-A60D-426C-8F94-912700854F7B}" type="slidenum">
              <a:rPr lang="bg-BG" sz="1400"/>
              <a:pPr/>
              <a:t>2</a:t>
            </a:fld>
            <a:endParaRPr lang="bg-BG" sz="1400" dirty="0"/>
          </a:p>
        </p:txBody>
      </p:sp>
    </p:spTree>
    <p:extLst>
      <p:ext uri="{BB962C8B-B14F-4D97-AF65-F5344CB8AC3E}">
        <p14:creationId xmlns:p14="http://schemas.microsoft.com/office/powerpoint/2010/main" val="3936984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08720"/>
            <a:ext cx="7542838" cy="5112568"/>
          </a:xfrm>
        </p:spPr>
        <p:txBody>
          <a:bodyPr>
            <a:noAutofit/>
          </a:bodyPr>
          <a:lstStyle/>
          <a:p>
            <a:pPr algn="just"/>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a:latin typeface="Arial Narrow" panose="020B0606020202030204" pitchFamily="34" charset="0"/>
              </a:rPr>
              <a:t/>
            </a:r>
            <a:br>
              <a:rPr lang="bg-BG" sz="1800" b="1" dirty="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През отчетния период  м. ноември 2017 г. / м. ноември 2018 г. международното сътрудничество  на ФСФ  се реализира в </a:t>
            </a:r>
            <a:r>
              <a:rPr lang="bg-BG" sz="1800" b="1" dirty="0">
                <a:latin typeface="Arial Narrow" panose="020B0606020202030204" pitchFamily="34" charset="0"/>
              </a:rPr>
              <a:t> </a:t>
            </a:r>
            <a:r>
              <a:rPr lang="bg-BG" sz="1800" b="1" dirty="0" smtClean="0">
                <a:latin typeface="Arial Narrow" panose="020B0606020202030204" pitchFamily="34" charset="0"/>
              </a:rPr>
              <a:t>следните направления:</a:t>
            </a:r>
            <a:r>
              <a:rPr lang="bg-BG" sz="1800" dirty="0" smtClean="0">
                <a:latin typeface="Arial Narrow" panose="020B0606020202030204" pitchFamily="34" charset="0"/>
              </a:rPr>
              <a:t/>
            </a:r>
            <a:br>
              <a:rPr lang="bg-BG" sz="1800" dirty="0" smtClean="0">
                <a:latin typeface="Arial Narrow" panose="020B0606020202030204" pitchFamily="34" charset="0"/>
              </a:rPr>
            </a:br>
            <a:r>
              <a:rPr lang="bg-BG" sz="1800" b="1" dirty="0" smtClean="0">
                <a:solidFill>
                  <a:schemeClr val="accent1"/>
                </a:solidFill>
                <a:latin typeface="Arial Narrow" panose="020B0606020202030204" pitchFamily="34" charset="0"/>
              </a:rPr>
              <a:t>Дейност 1: Съвместно участие в проекти </a:t>
            </a:r>
            <a:r>
              <a:rPr lang="bg-BG" sz="1800" dirty="0" smtClean="0">
                <a:latin typeface="Arial Narrow" panose="020B0606020202030204" pitchFamily="34" charset="0"/>
              </a:rPr>
              <a:t/>
            </a:r>
            <a:br>
              <a:rPr lang="bg-BG" sz="1800" dirty="0" smtClean="0">
                <a:latin typeface="Arial Narrow" panose="020B0606020202030204" pitchFamily="34" charset="0"/>
              </a:rPr>
            </a:br>
            <a:r>
              <a:rPr lang="bg-BG" sz="1800" b="1" i="1" u="sng" dirty="0" smtClean="0">
                <a:latin typeface="Arial Narrow" panose="020B0606020202030204" pitchFamily="34" charset="0"/>
              </a:rPr>
              <a:t>1.</a:t>
            </a:r>
            <a:r>
              <a:rPr lang="bg-BG" sz="1800" b="1" i="1" u="sng" dirty="0" err="1" smtClean="0">
                <a:latin typeface="Arial Narrow" panose="020B0606020202030204" pitchFamily="34" charset="0"/>
              </a:rPr>
              <a:t>1</a:t>
            </a:r>
            <a:r>
              <a:rPr lang="bg-BG" sz="1800" b="1" i="1" u="sng" dirty="0" smtClean="0">
                <a:latin typeface="Arial Narrow" panose="020B0606020202030204" pitchFamily="34" charset="0"/>
              </a:rPr>
              <a:t>. Успешно беше защитен проект, одобрен за финансиране  от фонд “НИД” на УНСС, под № НИ 1-1/2015 г. и с тема: </a:t>
            </a:r>
            <a:r>
              <a:rPr lang="bg-BG" sz="1800" b="1" i="1" u="sng" dirty="0">
                <a:latin typeface="Arial Narrow" panose="020B0606020202030204" pitchFamily="34" charset="0"/>
              </a:rPr>
              <a:t>И</a:t>
            </a:r>
            <a:r>
              <a:rPr lang="bg-BG" sz="1800" b="1" i="1" u="sng" dirty="0" smtClean="0">
                <a:latin typeface="Arial Narrow" panose="020B0606020202030204" pitchFamily="34" charset="0"/>
              </a:rPr>
              <a:t>зследване на възможностите за адаптиране на учебни програми към изискванията на </a:t>
            </a:r>
            <a:r>
              <a:rPr lang="bg-BG" sz="1800" b="1" i="1" u="sng" dirty="0" err="1">
                <a:latin typeface="Arial Narrow" panose="020B0606020202030204" pitchFamily="34" charset="0"/>
              </a:rPr>
              <a:t>А</a:t>
            </a:r>
            <a:r>
              <a:rPr lang="bg-BG" sz="1800" b="1" i="1" u="sng" dirty="0" err="1" smtClean="0">
                <a:latin typeface="Arial Narrow" panose="020B0606020202030204" pitchFamily="34" charset="0"/>
              </a:rPr>
              <a:t>ssociation</a:t>
            </a:r>
            <a:r>
              <a:rPr lang="bg-BG" sz="1800" b="1" i="1" u="sng" dirty="0" smtClean="0">
                <a:latin typeface="Arial Narrow" panose="020B0606020202030204" pitchFamily="34" charset="0"/>
              </a:rPr>
              <a:t> of </a:t>
            </a:r>
            <a:r>
              <a:rPr lang="bg-BG" sz="1800" b="1" i="1" u="sng" dirty="0" err="1">
                <a:latin typeface="Arial Narrow" panose="020B0606020202030204" pitchFamily="34" charset="0"/>
              </a:rPr>
              <a:t>С</a:t>
            </a:r>
            <a:r>
              <a:rPr lang="bg-BG" sz="1800" b="1" i="1" u="sng" dirty="0" err="1" smtClean="0">
                <a:latin typeface="Arial Narrow" panose="020B0606020202030204" pitchFamily="34" charset="0"/>
              </a:rPr>
              <a:t>hartered</a:t>
            </a:r>
            <a:r>
              <a:rPr lang="bg-BG" sz="1800" b="1" i="1" u="sng" dirty="0" smtClean="0">
                <a:latin typeface="Arial Narrow" panose="020B0606020202030204" pitchFamily="34" charset="0"/>
              </a:rPr>
              <a:t> </a:t>
            </a:r>
            <a:r>
              <a:rPr lang="bg-BG" sz="1800" b="1" i="1" u="sng" dirty="0" err="1">
                <a:latin typeface="Arial Narrow" panose="020B0606020202030204" pitchFamily="34" charset="0"/>
              </a:rPr>
              <a:t>С</a:t>
            </a:r>
            <a:r>
              <a:rPr lang="bg-BG" sz="1800" b="1" i="1" u="sng" dirty="0" err="1" smtClean="0">
                <a:latin typeface="Arial Narrow" panose="020B0606020202030204" pitchFamily="34" charset="0"/>
              </a:rPr>
              <a:t>ertified</a:t>
            </a:r>
            <a:r>
              <a:rPr lang="bg-BG" sz="1800" b="1" i="1" u="sng" dirty="0" smtClean="0">
                <a:latin typeface="Arial Narrow" panose="020B0606020202030204" pitchFamily="34" charset="0"/>
              </a:rPr>
              <a:t> </a:t>
            </a:r>
            <a:r>
              <a:rPr lang="bg-BG" sz="1800" b="1" i="1" u="sng" dirty="0" err="1">
                <a:latin typeface="Arial Narrow" panose="020B0606020202030204" pitchFamily="34" charset="0"/>
              </a:rPr>
              <a:t>А</a:t>
            </a:r>
            <a:r>
              <a:rPr lang="bg-BG" sz="1800" b="1" i="1" u="sng" dirty="0" err="1" smtClean="0">
                <a:latin typeface="Arial Narrow" panose="020B0606020202030204" pitchFamily="34" charset="0"/>
              </a:rPr>
              <a:t>ccountants</a:t>
            </a:r>
            <a:r>
              <a:rPr lang="bg-BG" sz="1800" b="1" i="1" u="sng" dirty="0" smtClean="0">
                <a:latin typeface="Arial Narrow" panose="020B0606020202030204" pitchFamily="34" charset="0"/>
              </a:rPr>
              <a:t> (ACCA</a:t>
            </a:r>
            <a:r>
              <a:rPr lang="bg-BG" sz="1800" b="1" i="1" dirty="0" smtClean="0">
                <a:latin typeface="Arial Narrow" panose="020B0606020202030204" pitchFamily="34" charset="0"/>
              </a:rPr>
              <a:t>).</a:t>
            </a:r>
            <a:br>
              <a:rPr lang="bg-BG" sz="1800" b="1" i="1" dirty="0" smtClean="0">
                <a:latin typeface="Arial Narrow" panose="020B0606020202030204" pitchFamily="34" charset="0"/>
              </a:rPr>
            </a:br>
            <a:r>
              <a:rPr lang="bg-BG" sz="1800" dirty="0" smtClean="0">
                <a:latin typeface="Arial Narrow" panose="020B0606020202030204" pitchFamily="34" charset="0"/>
              </a:rPr>
              <a:t>В проекта участват представители на трите катедри от ФСФ. </a:t>
            </a:r>
            <a:br>
              <a:rPr lang="bg-BG" sz="1800" dirty="0" smtClean="0">
                <a:latin typeface="Arial Narrow" panose="020B0606020202030204" pitchFamily="34" charset="0"/>
              </a:rPr>
            </a:br>
            <a:r>
              <a:rPr lang="bg-BG" sz="1800" dirty="0" smtClean="0">
                <a:latin typeface="Arial Narrow" panose="020B0606020202030204" pitchFamily="34" charset="0"/>
              </a:rPr>
              <a:t>През периода бяха постигнати следните конкретни резултати: </a:t>
            </a:r>
            <a:br>
              <a:rPr lang="bg-BG" sz="1800" dirty="0" smtClean="0">
                <a:latin typeface="Arial Narrow" panose="020B0606020202030204" pitchFamily="34" charset="0"/>
              </a:rPr>
            </a:br>
            <a:r>
              <a:rPr lang="bg-BG" sz="1800" b="1" dirty="0" smtClean="0">
                <a:latin typeface="Arial Narrow" panose="020B0606020202030204" pitchFamily="34" charset="0"/>
              </a:rPr>
              <a:t>(1) Акредитация на ФСФ и УНСС до 2023 </a:t>
            </a:r>
            <a:r>
              <a:rPr lang="bg-BG" sz="1800" dirty="0" smtClean="0">
                <a:latin typeface="Arial Narrow" panose="020B0606020202030204" pitchFamily="34" charset="0"/>
              </a:rPr>
              <a:t>год.</a:t>
            </a:r>
            <a:r>
              <a:rPr lang="en-US" sz="1800" dirty="0" smtClean="0">
                <a:latin typeface="Arial Narrow" panose="020B0606020202030204" pitchFamily="34" charset="0"/>
              </a:rPr>
              <a:t> </a:t>
            </a:r>
            <a:r>
              <a:rPr lang="bg-BG" sz="1800" dirty="0" smtClean="0">
                <a:latin typeface="Arial Narrow" panose="020B0606020202030204" pitchFamily="34" charset="0"/>
              </a:rPr>
              <a:t>за осем модула от фундаменталното ниво на обучение </a:t>
            </a:r>
            <a:r>
              <a:rPr lang="bg-BG" sz="1800" smtClean="0">
                <a:latin typeface="Arial Narrow" panose="020B0606020202030204" pitchFamily="34" charset="0"/>
              </a:rPr>
              <a:t>на АССА.</a:t>
            </a:r>
            <a:r>
              <a:rPr lang="bg-BG" sz="1800" dirty="0" smtClean="0">
                <a:latin typeface="Arial Narrow" panose="020B0606020202030204" pitchFamily="34" charset="0"/>
              </a:rPr>
              <a:t/>
            </a:r>
            <a:br>
              <a:rPr lang="bg-BG" sz="1800" dirty="0" smtClean="0">
                <a:latin typeface="Arial Narrow" panose="020B0606020202030204" pitchFamily="34" charset="0"/>
              </a:rPr>
            </a:br>
            <a:r>
              <a:rPr lang="bg-BG" sz="1800" b="1" dirty="0" smtClean="0">
                <a:latin typeface="Arial Narrow" panose="020B0606020202030204" pitchFamily="34" charset="0"/>
              </a:rPr>
              <a:t>(2)</a:t>
            </a:r>
            <a:r>
              <a:rPr lang="bg-BG" sz="1800" dirty="0" smtClean="0">
                <a:latin typeface="Arial Narrow" panose="020B0606020202030204" pitchFamily="34" charset="0"/>
              </a:rPr>
              <a:t> Първите четири от тях се признават за всички студенти от ФСФ  успешно дипломирали се в ОКС „бакалавър“ .</a:t>
            </a:r>
            <a:br>
              <a:rPr lang="bg-BG" sz="1800" dirty="0" smtClean="0">
                <a:latin typeface="Arial Narrow" panose="020B0606020202030204" pitchFamily="34" charset="0"/>
              </a:rPr>
            </a:br>
            <a:r>
              <a:rPr lang="bg-BG" sz="1800" b="1" dirty="0" smtClean="0">
                <a:latin typeface="Arial Narrow" panose="020B0606020202030204" pitchFamily="34" charset="0"/>
              </a:rPr>
              <a:t>(3) </a:t>
            </a:r>
            <a:r>
              <a:rPr lang="bg-BG" sz="1800" dirty="0" smtClean="0">
                <a:latin typeface="Arial Narrow" panose="020B0606020202030204" pitchFamily="34" charset="0"/>
              </a:rPr>
              <a:t>Останалите четири - при успешно дипломиране в ОКС „магистър“ по специалност </a:t>
            </a:r>
            <a:r>
              <a:rPr lang="bg-BG" sz="1800" dirty="0">
                <a:latin typeface="Arial Narrow" panose="020B0606020202030204" pitchFamily="34" charset="0"/>
              </a:rPr>
              <a:t>“Счетоводство, финансов контрол и финанси”, със специализация “АССА квалификация: финансова отчетност, одит и финанси” на английски </a:t>
            </a:r>
            <a:r>
              <a:rPr lang="bg-BG" sz="1800" dirty="0" smtClean="0">
                <a:latin typeface="Arial Narrow" panose="020B0606020202030204" pitchFamily="34" charset="0"/>
              </a:rPr>
              <a:t>език.</a:t>
            </a:r>
            <a:br>
              <a:rPr lang="bg-BG" sz="1800" dirty="0" smtClean="0">
                <a:latin typeface="Arial Narrow" panose="020B0606020202030204" pitchFamily="34" charset="0"/>
              </a:rPr>
            </a:br>
            <a:r>
              <a:rPr lang="bg-BG" sz="1800" b="1" dirty="0" smtClean="0">
                <a:latin typeface="Arial Narrow" panose="020B0606020202030204" pitchFamily="34" charset="0"/>
              </a:rPr>
              <a:t>(4) </a:t>
            </a:r>
            <a:r>
              <a:rPr lang="bg-BG" sz="1800" dirty="0" smtClean="0">
                <a:latin typeface="Arial Narrow" panose="020B0606020202030204" pitchFamily="34" charset="0"/>
              </a:rPr>
              <a:t>От учебната 2018/2019 г. стартира магистърска </a:t>
            </a:r>
            <a:r>
              <a:rPr lang="bg-BG" sz="1800" dirty="0" smtClean="0">
                <a:latin typeface="+mn-lt"/>
              </a:rPr>
              <a:t>програма </a:t>
            </a:r>
            <a:r>
              <a:rPr lang="bg-BG" sz="1800" dirty="0" smtClean="0">
                <a:latin typeface="Arial Narrow" panose="020B0606020202030204" pitchFamily="34" charset="0"/>
              </a:rPr>
              <a:t>„А</a:t>
            </a:r>
            <a:r>
              <a:rPr lang="en-US" sz="1800" dirty="0">
                <a:latin typeface="Arial Narrow" panose="020B0606020202030204" pitchFamily="34" charset="0"/>
              </a:rPr>
              <a:t>CCOUNTING</a:t>
            </a:r>
            <a:r>
              <a:rPr lang="bg-BG" sz="1800" dirty="0">
                <a:latin typeface="Arial Narrow" panose="020B0606020202030204" pitchFamily="34" charset="0"/>
              </a:rPr>
              <a:t>,</a:t>
            </a:r>
            <a:r>
              <a:rPr lang="en-US" sz="1800" dirty="0">
                <a:latin typeface="Arial Narrow" panose="020B0606020202030204" pitchFamily="34" charset="0"/>
              </a:rPr>
              <a:t> FINANCIAL CONTROL AND FINANCE </a:t>
            </a:r>
            <a:r>
              <a:rPr lang="bg-BG" sz="1800" dirty="0" smtClean="0">
                <a:latin typeface="Arial Narrow" panose="020B0606020202030204" pitchFamily="34" charset="0"/>
              </a:rPr>
              <a:t>/</a:t>
            </a:r>
            <a:r>
              <a:rPr lang="en-US" sz="1800" dirty="0">
                <a:latin typeface="Arial Narrow" panose="020B0606020202030204" pitchFamily="34" charset="0"/>
              </a:rPr>
              <a:t>taught in English</a:t>
            </a:r>
            <a:r>
              <a:rPr lang="bg-BG" sz="1800" dirty="0" smtClean="0">
                <a:latin typeface="Arial Narrow" panose="020B0606020202030204" pitchFamily="34" charset="0"/>
              </a:rPr>
              <a:t>/</a:t>
            </a:r>
            <a:r>
              <a:rPr lang="bg-BG" sz="1800" dirty="0">
                <a:latin typeface="Arial Narrow" panose="020B0606020202030204" pitchFamily="34" charset="0"/>
              </a:rPr>
              <a:t> </a:t>
            </a:r>
            <a:r>
              <a:rPr lang="bg-BG" sz="1800" dirty="0" smtClean="0">
                <a:latin typeface="Arial Narrow" panose="020B0606020202030204" pitchFamily="34" charset="0"/>
              </a:rPr>
              <a:t> СЧЕТОВОДСТВО</a:t>
            </a:r>
            <a:r>
              <a:rPr lang="bg-BG" sz="1800" dirty="0">
                <a:latin typeface="Arial Narrow" panose="020B0606020202030204" pitchFamily="34" charset="0"/>
              </a:rPr>
              <a:t>, ФИНАНСОВ КОНТРОЛ И </a:t>
            </a:r>
            <a:r>
              <a:rPr lang="bg-BG" sz="1800" dirty="0" smtClean="0">
                <a:latin typeface="Arial Narrow" panose="020B0606020202030204" pitchFamily="34" charset="0"/>
              </a:rPr>
              <a:t>ФИНАНСИ/на </a:t>
            </a:r>
            <a:r>
              <a:rPr lang="bg-BG" sz="1800" dirty="0">
                <a:latin typeface="Arial Narrow" panose="020B0606020202030204" pitchFamily="34" charset="0"/>
              </a:rPr>
              <a:t>английски език</a:t>
            </a:r>
            <a:r>
              <a:rPr lang="bg-BG" sz="1800" dirty="0" smtClean="0">
                <a:latin typeface="Arial Narrow" panose="020B0606020202030204" pitchFamily="34" charset="0"/>
              </a:rPr>
              <a:t>/“ – 2 семестъра.</a:t>
            </a:r>
            <a:endParaRPr lang="bg-BG" sz="1800" dirty="0">
              <a:latin typeface="Arial Narrow" panose="020B0606020202030204" pitchFamily="34" charset="0"/>
            </a:endParaRPr>
          </a:p>
        </p:txBody>
      </p:sp>
      <p:sp>
        <p:nvSpPr>
          <p:cNvPr id="3" name="TextBox 2"/>
          <p:cNvSpPr txBox="1"/>
          <p:nvPr/>
        </p:nvSpPr>
        <p:spPr>
          <a:xfrm>
            <a:off x="827584" y="0"/>
            <a:ext cx="7416824" cy="400110"/>
          </a:xfrm>
          <a:prstGeom prst="rect">
            <a:avLst/>
          </a:prstGeom>
          <a:noFill/>
        </p:spPr>
        <p:txBody>
          <a:bodyPr wrap="square" rtlCol="0">
            <a:spAutoFit/>
          </a:bodyPr>
          <a:lstStyle/>
          <a:p>
            <a:pPr algn="ctr"/>
            <a:r>
              <a:rPr lang="bg-BG" sz="2000" b="1" i="1" dirty="0" smtClean="0">
                <a:solidFill>
                  <a:schemeClr val="bg1"/>
                </a:solidFill>
                <a:latin typeface="Arial Narrow" panose="020B0606020202030204" pitchFamily="34" charset="0"/>
              </a:rPr>
              <a:t>Международни  партньорски проекти</a:t>
            </a:r>
            <a:endParaRPr lang="bg-BG" sz="2000" b="1" i="1" dirty="0">
              <a:solidFill>
                <a:schemeClr val="bg1"/>
              </a:solidFill>
              <a:latin typeface="Arial Narrow" panose="020B0606020202030204" pitchFamily="34" charset="0"/>
            </a:endParaRPr>
          </a:p>
        </p:txBody>
      </p:sp>
      <p:sp>
        <p:nvSpPr>
          <p:cNvPr id="4" name="Slide Number Placeholder 3"/>
          <p:cNvSpPr>
            <a:spLocks noGrp="1"/>
          </p:cNvSpPr>
          <p:nvPr>
            <p:ph type="sldNum" sz="quarter" idx="12"/>
          </p:nvPr>
        </p:nvSpPr>
        <p:spPr/>
        <p:txBody>
          <a:bodyPr vert="horz" lIns="91440" tIns="45720" rIns="91440" bIns="45720" rtlCol="0" anchor="ctr"/>
          <a:lstStyle/>
          <a:p>
            <a:fld id="{353F3F3C-A60D-426C-8F94-912700854F7B}" type="slidenum">
              <a:rPr lang="bg-BG" sz="1400"/>
              <a:pPr/>
              <a:t>3</a:t>
            </a:fld>
            <a:endParaRPr lang="bg-BG" sz="1400"/>
          </a:p>
        </p:txBody>
      </p:sp>
    </p:spTree>
    <p:extLst>
      <p:ext uri="{BB962C8B-B14F-4D97-AF65-F5344CB8AC3E}">
        <p14:creationId xmlns:p14="http://schemas.microsoft.com/office/powerpoint/2010/main" val="4051964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547664" y="0"/>
            <a:ext cx="5996136" cy="404664"/>
          </a:xfrm>
        </p:spPr>
        <p:txBody>
          <a:bodyPr>
            <a:normAutofit/>
          </a:bodyPr>
          <a:lstStyle/>
          <a:p>
            <a:pPr algn="ctr"/>
            <a:r>
              <a:rPr lang="bg-BG" sz="2000" b="1" i="1" dirty="0">
                <a:solidFill>
                  <a:schemeClr val="bg1"/>
                </a:solidFill>
                <a:latin typeface="Arial Narrow" panose="020B0606020202030204" pitchFamily="34" charset="0"/>
              </a:rPr>
              <a:t>Международни  партньорски проекти</a:t>
            </a:r>
          </a:p>
        </p:txBody>
      </p:sp>
      <p:sp>
        <p:nvSpPr>
          <p:cNvPr id="3" name="Slide Number Placeholder 2"/>
          <p:cNvSpPr>
            <a:spLocks noGrp="1"/>
          </p:cNvSpPr>
          <p:nvPr>
            <p:ph type="sldNum" sz="quarter" idx="12"/>
          </p:nvPr>
        </p:nvSpPr>
        <p:spPr/>
        <p:txBody>
          <a:bodyPr/>
          <a:lstStyle/>
          <a:p>
            <a:fld id="{353F3F3C-A60D-426C-8F94-912700854F7B}" type="slidenum">
              <a:rPr lang="bg-BG" smtClean="0"/>
              <a:t>4</a:t>
            </a:fld>
            <a:endParaRPr lang="bg-BG"/>
          </a:p>
        </p:txBody>
      </p:sp>
      <p:sp>
        <p:nvSpPr>
          <p:cNvPr id="5" name="Rectangle 4"/>
          <p:cNvSpPr/>
          <p:nvPr/>
        </p:nvSpPr>
        <p:spPr>
          <a:xfrm>
            <a:off x="971600" y="444142"/>
            <a:ext cx="7560840" cy="6186309"/>
          </a:xfrm>
          <a:prstGeom prst="rect">
            <a:avLst/>
          </a:prstGeom>
        </p:spPr>
        <p:txBody>
          <a:bodyPr wrap="square">
            <a:spAutoFit/>
          </a:bodyPr>
          <a:lstStyle/>
          <a:p>
            <a:r>
              <a:rPr lang="ru-RU" b="1" dirty="0" err="1">
                <a:solidFill>
                  <a:schemeClr val="accent1"/>
                </a:solidFill>
                <a:latin typeface="Arial Narrow" panose="020B0606020202030204" pitchFamily="34" charset="0"/>
              </a:rPr>
              <a:t>Дейност</a:t>
            </a:r>
            <a:r>
              <a:rPr lang="ru-RU" b="1" dirty="0">
                <a:solidFill>
                  <a:schemeClr val="accent1"/>
                </a:solidFill>
                <a:latin typeface="Arial Narrow" panose="020B0606020202030204" pitchFamily="34" charset="0"/>
              </a:rPr>
              <a:t> 2 : </a:t>
            </a:r>
            <a:r>
              <a:rPr lang="ru-RU" b="1" dirty="0" err="1">
                <a:solidFill>
                  <a:schemeClr val="accent1"/>
                </a:solidFill>
                <a:latin typeface="Arial Narrow" panose="020B0606020202030204" pitchFamily="34" charset="0"/>
              </a:rPr>
              <a:t>Съвместни</a:t>
            </a:r>
            <a:r>
              <a:rPr lang="ru-RU" b="1" dirty="0">
                <a:solidFill>
                  <a:schemeClr val="accent1"/>
                </a:solidFill>
                <a:latin typeface="Arial Narrow" panose="020B0606020202030204" pitchFamily="34" charset="0"/>
              </a:rPr>
              <a:t> </a:t>
            </a:r>
            <a:r>
              <a:rPr lang="ru-RU" b="1" dirty="0" err="1">
                <a:solidFill>
                  <a:schemeClr val="accent1"/>
                </a:solidFill>
                <a:latin typeface="Arial Narrow" panose="020B0606020202030204" pitchFamily="34" charset="0"/>
              </a:rPr>
              <a:t>научни</a:t>
            </a:r>
            <a:r>
              <a:rPr lang="ru-RU" b="1" dirty="0">
                <a:solidFill>
                  <a:schemeClr val="accent1"/>
                </a:solidFill>
                <a:latin typeface="Arial Narrow" panose="020B0606020202030204" pitchFamily="34" charset="0"/>
              </a:rPr>
              <a:t> </a:t>
            </a:r>
            <a:r>
              <a:rPr lang="ru-RU" b="1" dirty="0" err="1">
                <a:solidFill>
                  <a:schemeClr val="accent1"/>
                </a:solidFill>
                <a:latin typeface="Arial Narrow" panose="020B0606020202030204" pitchFamily="34" charset="0"/>
              </a:rPr>
              <a:t>форуми</a:t>
            </a:r>
            <a:r>
              <a:rPr lang="ru-RU" b="1" dirty="0">
                <a:solidFill>
                  <a:schemeClr val="accent1"/>
                </a:solidFill>
                <a:latin typeface="Arial Narrow" panose="020B0606020202030204" pitchFamily="34" charset="0"/>
              </a:rPr>
              <a:t> с </a:t>
            </a:r>
            <a:r>
              <a:rPr lang="ru-RU" b="1" dirty="0" err="1">
                <a:solidFill>
                  <a:schemeClr val="accent1"/>
                </a:solidFill>
                <a:latin typeface="Arial Narrow" panose="020B0606020202030204" pitchFamily="34" charset="0"/>
              </a:rPr>
              <a:t>чуждестранни</a:t>
            </a:r>
            <a:r>
              <a:rPr lang="ru-RU" b="1" dirty="0">
                <a:solidFill>
                  <a:schemeClr val="accent1"/>
                </a:solidFill>
                <a:latin typeface="Arial Narrow" panose="020B0606020202030204" pitchFamily="34" charset="0"/>
              </a:rPr>
              <a:t> </a:t>
            </a:r>
            <a:r>
              <a:rPr lang="ru-RU" b="1" dirty="0" err="1" smtClean="0">
                <a:solidFill>
                  <a:schemeClr val="accent1"/>
                </a:solidFill>
                <a:latin typeface="Arial Narrow" panose="020B0606020202030204" pitchFamily="34" charset="0"/>
              </a:rPr>
              <a:t>университети</a:t>
            </a:r>
            <a:endParaRPr lang="bg-BG" dirty="0">
              <a:latin typeface="Arial Narrow" panose="020B0606020202030204" pitchFamily="34" charset="0"/>
            </a:endParaRPr>
          </a:p>
          <a:p>
            <a:pPr algn="just"/>
            <a:r>
              <a:rPr lang="ru-RU" b="1" i="1" u="sng" dirty="0" smtClean="0">
                <a:latin typeface="Arial Narrow" panose="020B0606020202030204" pitchFamily="34" charset="0"/>
              </a:rPr>
              <a:t>1.2.</a:t>
            </a:r>
            <a:r>
              <a:rPr lang="ru-RU" i="1" u="sng" dirty="0" smtClean="0">
                <a:latin typeface="Arial Narrow" panose="020B0606020202030204" pitchFamily="34" charset="0"/>
              </a:rPr>
              <a:t>  </a:t>
            </a:r>
            <a:r>
              <a:rPr lang="ru-RU" b="1" i="1" u="sng" dirty="0" err="1" smtClean="0">
                <a:latin typeface="Arial Narrow" panose="020B0606020202030204" pitchFamily="34" charset="0"/>
              </a:rPr>
              <a:t>Продължи</a:t>
            </a:r>
            <a:r>
              <a:rPr lang="ru-RU" b="1" i="1" u="sng" dirty="0" smtClean="0">
                <a:latin typeface="Arial Narrow" panose="020B0606020202030204" pitchFamily="34" charset="0"/>
              </a:rPr>
              <a:t> </a:t>
            </a:r>
            <a:r>
              <a:rPr lang="ru-RU" b="1" i="1" u="sng" dirty="0" err="1" smtClean="0">
                <a:latin typeface="Arial Narrow" panose="020B0606020202030204" pitchFamily="34" charset="0"/>
              </a:rPr>
              <a:t>сътрудничеството</a:t>
            </a:r>
            <a:r>
              <a:rPr lang="ru-RU" b="1" i="1" u="sng" dirty="0" smtClean="0">
                <a:latin typeface="Arial Narrow" panose="020B0606020202030204" pitchFamily="34" charset="0"/>
              </a:rPr>
              <a:t>  с </a:t>
            </a:r>
            <a:r>
              <a:rPr lang="bg-BG" b="1" i="1" u="sng" dirty="0">
                <a:latin typeface="Arial Narrow" panose="020B0606020202030204" pitchFamily="34" charset="0"/>
              </a:rPr>
              <a:t>Institute of </a:t>
            </a:r>
            <a:r>
              <a:rPr lang="bg-BG" b="1" i="1" u="sng" dirty="0" err="1">
                <a:latin typeface="Arial Narrow" panose="020B0606020202030204" pitchFamily="34" charset="0"/>
              </a:rPr>
              <a:t>Chartered</a:t>
            </a:r>
            <a:r>
              <a:rPr lang="bg-BG" b="1" i="1" u="sng" dirty="0">
                <a:latin typeface="Arial Narrow" panose="020B0606020202030204" pitchFamily="34" charset="0"/>
              </a:rPr>
              <a:t> </a:t>
            </a:r>
            <a:r>
              <a:rPr lang="bg-BG" b="1" i="1" u="sng" dirty="0" err="1">
                <a:latin typeface="Arial Narrow" panose="020B0606020202030204" pitchFamily="34" charset="0"/>
              </a:rPr>
              <a:t>Accountants</a:t>
            </a:r>
            <a:r>
              <a:rPr lang="bg-BG" b="1" i="1" u="sng" dirty="0">
                <a:latin typeface="Arial Narrow" panose="020B0606020202030204" pitchFamily="34" charset="0"/>
              </a:rPr>
              <a:t> </a:t>
            </a:r>
            <a:r>
              <a:rPr lang="bg-BG" b="1" i="1" u="sng" dirty="0" err="1">
                <a:latin typeface="Arial Narrow" panose="020B0606020202030204" pitchFamily="34" charset="0"/>
              </a:rPr>
              <a:t>in</a:t>
            </a:r>
            <a:r>
              <a:rPr lang="bg-BG" b="1" i="1" u="sng" dirty="0">
                <a:latin typeface="Arial Narrow" panose="020B0606020202030204" pitchFamily="34" charset="0"/>
              </a:rPr>
              <a:t> </a:t>
            </a:r>
            <a:r>
              <a:rPr lang="bg-BG" b="1" i="1" u="sng" dirty="0" err="1">
                <a:latin typeface="Arial Narrow" panose="020B0606020202030204" pitchFamily="34" charset="0"/>
              </a:rPr>
              <a:t>England</a:t>
            </a:r>
            <a:r>
              <a:rPr lang="bg-BG" b="1" i="1" u="sng" dirty="0">
                <a:latin typeface="Arial Narrow" panose="020B0606020202030204" pitchFamily="34" charset="0"/>
              </a:rPr>
              <a:t> </a:t>
            </a:r>
            <a:r>
              <a:rPr lang="bg-BG" b="1" i="1" u="sng" dirty="0" err="1">
                <a:latin typeface="Arial Narrow" panose="020B0606020202030204" pitchFamily="34" charset="0"/>
              </a:rPr>
              <a:t>and</a:t>
            </a:r>
            <a:r>
              <a:rPr lang="bg-BG" b="1" i="1" u="sng" dirty="0">
                <a:latin typeface="Arial Narrow" panose="020B0606020202030204" pitchFamily="34" charset="0"/>
              </a:rPr>
              <a:t> </a:t>
            </a:r>
            <a:r>
              <a:rPr lang="bg-BG" b="1" i="1" u="sng" dirty="0" err="1">
                <a:latin typeface="Arial Narrow" panose="020B0606020202030204" pitchFamily="34" charset="0"/>
              </a:rPr>
              <a:t>Wales</a:t>
            </a:r>
            <a:r>
              <a:rPr lang="bg-BG" b="1" i="1" u="sng" dirty="0">
                <a:latin typeface="Arial Narrow" panose="020B0606020202030204" pitchFamily="34" charset="0"/>
              </a:rPr>
              <a:t> (ICAEW</a:t>
            </a:r>
            <a:r>
              <a:rPr lang="bg-BG" b="1" i="1" u="sng" dirty="0" smtClean="0">
                <a:latin typeface="Arial Narrow" panose="020B0606020202030204" pitchFamily="34" charset="0"/>
              </a:rPr>
              <a:t>) в следните насоки</a:t>
            </a:r>
            <a:r>
              <a:rPr lang="bg-BG" i="1" u="sng" dirty="0" smtClean="0">
                <a:latin typeface="Arial Narrow" panose="020B0606020202030204" pitchFamily="34" charset="0"/>
              </a:rPr>
              <a:t>:</a:t>
            </a:r>
          </a:p>
          <a:p>
            <a:pPr algn="just"/>
            <a:r>
              <a:rPr lang="bg-BG" b="1" dirty="0" smtClean="0">
                <a:latin typeface="Arial Narrow" panose="020B0606020202030204" pitchFamily="34" charset="0"/>
              </a:rPr>
              <a:t>(1) </a:t>
            </a:r>
            <a:r>
              <a:rPr lang="bg-BG" dirty="0" smtClean="0">
                <a:latin typeface="Arial Narrow" panose="020B0606020202030204" pitchFamily="34" charset="0"/>
              </a:rPr>
              <a:t>Беше разработена съвместна </a:t>
            </a:r>
            <a:r>
              <a:rPr lang="bg-BG" dirty="0">
                <a:latin typeface="Arial Narrow" panose="020B0606020202030204" pitchFamily="34" charset="0"/>
              </a:rPr>
              <a:t>акредитирана програма </a:t>
            </a:r>
            <a:r>
              <a:rPr lang="en-GB" dirty="0">
                <a:latin typeface="Arial Narrow" panose="020B0606020202030204" pitchFamily="34" charset="0"/>
              </a:rPr>
              <a:t>(Joint Accreditation Programme) </a:t>
            </a:r>
            <a:r>
              <a:rPr lang="bg-BG" dirty="0">
                <a:latin typeface="Arial Narrow" panose="020B0606020202030204" pitchFamily="34" charset="0"/>
              </a:rPr>
              <a:t>между УНСС и </a:t>
            </a:r>
            <a:r>
              <a:rPr lang="en-GB" dirty="0">
                <a:latin typeface="Arial Narrow" panose="020B0606020202030204" pitchFamily="34" charset="0"/>
              </a:rPr>
              <a:t>ICAEW </a:t>
            </a:r>
            <a:r>
              <a:rPr lang="bg-BG" dirty="0" smtClean="0">
                <a:latin typeface="Arial Narrow" panose="020B0606020202030204" pitchFamily="34" charset="0"/>
              </a:rPr>
              <a:t>за магистърска </a:t>
            </a:r>
            <a:r>
              <a:rPr lang="bg-BG" dirty="0">
                <a:latin typeface="Arial Narrow" panose="020B0606020202030204" pitchFamily="34" charset="0"/>
              </a:rPr>
              <a:t>специалност „Финанси и счетоводство с преподаване на английски език“. </a:t>
            </a:r>
            <a:r>
              <a:rPr lang="en-GB" dirty="0">
                <a:latin typeface="Arial Narrow" panose="020B0606020202030204" pitchFamily="34" charset="0"/>
              </a:rPr>
              <a:t> </a:t>
            </a:r>
            <a:r>
              <a:rPr lang="bg-BG" dirty="0" smtClean="0">
                <a:latin typeface="Arial Narrow" panose="020B0606020202030204" pitchFamily="34" charset="0"/>
              </a:rPr>
              <a:t>При успешно дипломиране в ОКС „магистър“ по програмата на студентите ще бъдат признати два модула от професионалното ниво на обучение на института. Като резултат, студентите от ФСФ могат да постигнат признаване на осем модула на обучение от общо петнадесет на </a:t>
            </a:r>
            <a:r>
              <a:rPr lang="bg-BG" dirty="0">
                <a:latin typeface="Arial Narrow" panose="020B0606020202030204" pitchFamily="34" charset="0"/>
              </a:rPr>
              <a:t>Institute of </a:t>
            </a:r>
            <a:r>
              <a:rPr lang="bg-BG" dirty="0" err="1">
                <a:latin typeface="Arial Narrow" panose="020B0606020202030204" pitchFamily="34" charset="0"/>
              </a:rPr>
              <a:t>Chartered</a:t>
            </a:r>
            <a:r>
              <a:rPr lang="bg-BG" dirty="0">
                <a:latin typeface="Arial Narrow" panose="020B0606020202030204" pitchFamily="34" charset="0"/>
              </a:rPr>
              <a:t> </a:t>
            </a:r>
            <a:r>
              <a:rPr lang="bg-BG" dirty="0" err="1">
                <a:latin typeface="Arial Narrow" panose="020B0606020202030204" pitchFamily="34" charset="0"/>
              </a:rPr>
              <a:t>Accountants</a:t>
            </a:r>
            <a:r>
              <a:rPr lang="bg-BG" dirty="0">
                <a:latin typeface="Arial Narrow" panose="020B0606020202030204" pitchFamily="34" charset="0"/>
              </a:rPr>
              <a:t> </a:t>
            </a:r>
            <a:r>
              <a:rPr lang="bg-BG" dirty="0" err="1">
                <a:latin typeface="Arial Narrow" panose="020B0606020202030204" pitchFamily="34" charset="0"/>
              </a:rPr>
              <a:t>in</a:t>
            </a:r>
            <a:r>
              <a:rPr lang="bg-BG" dirty="0">
                <a:latin typeface="Arial Narrow" panose="020B0606020202030204" pitchFamily="34" charset="0"/>
              </a:rPr>
              <a:t> </a:t>
            </a:r>
            <a:r>
              <a:rPr lang="bg-BG" dirty="0" err="1">
                <a:latin typeface="Arial Narrow" panose="020B0606020202030204" pitchFamily="34" charset="0"/>
              </a:rPr>
              <a:t>England</a:t>
            </a:r>
            <a:r>
              <a:rPr lang="bg-BG" dirty="0">
                <a:latin typeface="Arial Narrow" panose="020B0606020202030204" pitchFamily="34" charset="0"/>
              </a:rPr>
              <a:t> </a:t>
            </a:r>
            <a:r>
              <a:rPr lang="bg-BG" dirty="0" err="1">
                <a:latin typeface="Arial Narrow" panose="020B0606020202030204" pitchFamily="34" charset="0"/>
              </a:rPr>
              <a:t>and</a:t>
            </a:r>
            <a:r>
              <a:rPr lang="bg-BG" dirty="0">
                <a:latin typeface="Arial Narrow" panose="020B0606020202030204" pitchFamily="34" charset="0"/>
              </a:rPr>
              <a:t> </a:t>
            </a:r>
            <a:r>
              <a:rPr lang="bg-BG" dirty="0" err="1">
                <a:latin typeface="Arial Narrow" panose="020B0606020202030204" pitchFamily="34" charset="0"/>
              </a:rPr>
              <a:t>Wales</a:t>
            </a:r>
            <a:r>
              <a:rPr lang="bg-BG" dirty="0">
                <a:latin typeface="Arial Narrow" panose="020B0606020202030204" pitchFamily="34" charset="0"/>
              </a:rPr>
              <a:t> (ICAEW) . </a:t>
            </a:r>
            <a:endParaRPr lang="bg-BG" dirty="0" smtClean="0">
              <a:latin typeface="Arial Narrow" panose="020B0606020202030204" pitchFamily="34" charset="0"/>
            </a:endParaRPr>
          </a:p>
          <a:p>
            <a:pPr algn="just"/>
            <a:r>
              <a:rPr lang="bg-BG" b="1" dirty="0" smtClean="0">
                <a:latin typeface="Arial Narrow" panose="020B0606020202030204" pitchFamily="34" charset="0"/>
              </a:rPr>
              <a:t>(2) </a:t>
            </a:r>
            <a:r>
              <a:rPr lang="bg-BG" dirty="0" smtClean="0">
                <a:latin typeface="Arial Narrow" panose="020B0606020202030204" pitchFamily="34" charset="0"/>
              </a:rPr>
              <a:t>Беше проведено обучение на преподаватели от ФСФ от страна на представители на </a:t>
            </a:r>
            <a:r>
              <a:rPr lang="bg-BG" dirty="0">
                <a:latin typeface="Arial Narrow" panose="020B0606020202030204" pitchFamily="34" charset="0"/>
              </a:rPr>
              <a:t>Institute of </a:t>
            </a:r>
            <a:r>
              <a:rPr lang="bg-BG" dirty="0" err="1">
                <a:latin typeface="Arial Narrow" panose="020B0606020202030204" pitchFamily="34" charset="0"/>
              </a:rPr>
              <a:t>Chartered</a:t>
            </a:r>
            <a:r>
              <a:rPr lang="bg-BG" dirty="0">
                <a:latin typeface="Arial Narrow" panose="020B0606020202030204" pitchFamily="34" charset="0"/>
              </a:rPr>
              <a:t> </a:t>
            </a:r>
            <a:r>
              <a:rPr lang="bg-BG" dirty="0" err="1">
                <a:latin typeface="Arial Narrow" panose="020B0606020202030204" pitchFamily="34" charset="0"/>
              </a:rPr>
              <a:t>Accountants</a:t>
            </a:r>
            <a:r>
              <a:rPr lang="bg-BG" dirty="0">
                <a:latin typeface="Arial Narrow" panose="020B0606020202030204" pitchFamily="34" charset="0"/>
              </a:rPr>
              <a:t> </a:t>
            </a:r>
            <a:r>
              <a:rPr lang="bg-BG" dirty="0" err="1">
                <a:latin typeface="Arial Narrow" panose="020B0606020202030204" pitchFamily="34" charset="0"/>
              </a:rPr>
              <a:t>in</a:t>
            </a:r>
            <a:r>
              <a:rPr lang="bg-BG" dirty="0">
                <a:latin typeface="Arial Narrow" panose="020B0606020202030204" pitchFamily="34" charset="0"/>
              </a:rPr>
              <a:t> </a:t>
            </a:r>
            <a:r>
              <a:rPr lang="bg-BG" dirty="0" err="1">
                <a:latin typeface="Arial Narrow" panose="020B0606020202030204" pitchFamily="34" charset="0"/>
              </a:rPr>
              <a:t>England</a:t>
            </a:r>
            <a:r>
              <a:rPr lang="bg-BG" dirty="0">
                <a:latin typeface="Arial Narrow" panose="020B0606020202030204" pitchFamily="34" charset="0"/>
              </a:rPr>
              <a:t> </a:t>
            </a:r>
            <a:r>
              <a:rPr lang="bg-BG" dirty="0" err="1">
                <a:latin typeface="Arial Narrow" panose="020B0606020202030204" pitchFamily="34" charset="0"/>
              </a:rPr>
              <a:t>and</a:t>
            </a:r>
            <a:r>
              <a:rPr lang="bg-BG" dirty="0">
                <a:latin typeface="Arial Narrow" panose="020B0606020202030204" pitchFamily="34" charset="0"/>
              </a:rPr>
              <a:t> </a:t>
            </a:r>
            <a:r>
              <a:rPr lang="bg-BG" dirty="0" err="1">
                <a:latin typeface="Arial Narrow" panose="020B0606020202030204" pitchFamily="34" charset="0"/>
              </a:rPr>
              <a:t>Wales</a:t>
            </a:r>
            <a:r>
              <a:rPr lang="bg-BG" dirty="0">
                <a:latin typeface="Arial Narrow" panose="020B0606020202030204" pitchFamily="34" charset="0"/>
              </a:rPr>
              <a:t> (ICAEW) </a:t>
            </a:r>
            <a:r>
              <a:rPr lang="bg-BG" dirty="0" smtClean="0">
                <a:latin typeface="Arial Narrow" panose="020B0606020202030204" pitchFamily="34" charset="0"/>
              </a:rPr>
              <a:t> по учебните програми на новата магистърска специалност.</a:t>
            </a:r>
          </a:p>
          <a:p>
            <a:pPr algn="just"/>
            <a:r>
              <a:rPr lang="bg-BG" b="1" dirty="0" smtClean="0">
                <a:latin typeface="Arial Narrow" panose="020B0606020202030204" pitchFamily="34" charset="0"/>
              </a:rPr>
              <a:t>(3)</a:t>
            </a:r>
            <a:r>
              <a:rPr lang="ru-RU" b="1" dirty="0">
                <a:latin typeface="Arial Narrow" panose="020B0606020202030204" pitchFamily="34" charset="0"/>
              </a:rPr>
              <a:t> </a:t>
            </a:r>
            <a:r>
              <a:rPr lang="ru-RU" dirty="0" smtClean="0">
                <a:latin typeface="Arial Narrow" panose="020B0606020202030204" pitchFamily="34" charset="0"/>
              </a:rPr>
              <a:t>На 12.01.2018 г. Участие </a:t>
            </a:r>
            <a:r>
              <a:rPr lang="ru-RU" dirty="0">
                <a:latin typeface="Arial Narrow" panose="020B0606020202030204" pitchFamily="34" charset="0"/>
              </a:rPr>
              <a:t>в „ICAEW – </a:t>
            </a:r>
            <a:r>
              <a:rPr lang="ru-RU" dirty="0" err="1">
                <a:latin typeface="Arial Narrow" panose="020B0606020202030204" pitchFamily="34" charset="0"/>
              </a:rPr>
              <a:t>Annual</a:t>
            </a:r>
            <a:r>
              <a:rPr lang="ru-RU" dirty="0">
                <a:latin typeface="Arial Narrow" panose="020B0606020202030204" pitchFamily="34" charset="0"/>
              </a:rPr>
              <a:t> </a:t>
            </a:r>
            <a:r>
              <a:rPr lang="ru-RU" dirty="0" err="1">
                <a:latin typeface="Arial Narrow" panose="020B0606020202030204" pitchFamily="34" charset="0"/>
              </a:rPr>
              <a:t>Higher</a:t>
            </a:r>
            <a:r>
              <a:rPr lang="ru-RU" dirty="0">
                <a:latin typeface="Arial Narrow" panose="020B0606020202030204" pitchFamily="34" charset="0"/>
              </a:rPr>
              <a:t> </a:t>
            </a:r>
            <a:r>
              <a:rPr lang="ru-RU" dirty="0" err="1">
                <a:latin typeface="Arial Narrow" panose="020B0606020202030204" pitchFamily="34" charset="0"/>
              </a:rPr>
              <a:t>Education</a:t>
            </a:r>
            <a:r>
              <a:rPr lang="ru-RU" dirty="0">
                <a:latin typeface="Arial Narrow" panose="020B0606020202030204" pitchFamily="34" charset="0"/>
              </a:rPr>
              <a:t> </a:t>
            </a:r>
            <a:r>
              <a:rPr lang="ru-RU" dirty="0" err="1">
                <a:latin typeface="Arial Narrow" panose="020B0606020202030204" pitchFamily="34" charset="0"/>
              </a:rPr>
              <a:t>Conference</a:t>
            </a:r>
            <a:r>
              <a:rPr lang="ru-RU" dirty="0">
                <a:latin typeface="Arial Narrow" panose="020B0606020202030204" pitchFamily="34" charset="0"/>
              </a:rPr>
              <a:t>, </a:t>
            </a:r>
            <a:r>
              <a:rPr lang="ru-RU" dirty="0" smtClean="0">
                <a:latin typeface="Arial Narrow" panose="020B0606020202030204" pitchFamily="34" charset="0"/>
              </a:rPr>
              <a:t>2018”</a:t>
            </a:r>
            <a:r>
              <a:rPr lang="ru-RU" dirty="0">
                <a:latin typeface="Arial Narrow" panose="020B0606020202030204" pitchFamily="34" charset="0"/>
              </a:rPr>
              <a:t> </a:t>
            </a:r>
            <a:r>
              <a:rPr lang="ru-RU" dirty="0" smtClean="0">
                <a:latin typeface="Arial Narrow" panose="020B0606020202030204" pitchFamily="34" charset="0"/>
              </a:rPr>
              <a:t>- По </a:t>
            </a:r>
            <a:r>
              <a:rPr lang="ru-RU" dirty="0" err="1">
                <a:latin typeface="Arial Narrow" panose="020B0606020202030204" pitchFamily="34" charset="0"/>
              </a:rPr>
              <a:t>покана</a:t>
            </a:r>
            <a:r>
              <a:rPr lang="ru-RU" dirty="0">
                <a:latin typeface="Arial Narrow" panose="020B0606020202030204" pitchFamily="34" charset="0"/>
              </a:rPr>
              <a:t> на Института на </a:t>
            </a:r>
            <a:r>
              <a:rPr lang="ru-RU" dirty="0" err="1">
                <a:latin typeface="Arial Narrow" panose="020B0606020202030204" pitchFamily="34" charset="0"/>
              </a:rPr>
              <a:t>дипломираните</a:t>
            </a:r>
            <a:r>
              <a:rPr lang="ru-RU" dirty="0">
                <a:latin typeface="Arial Narrow" panose="020B0606020202030204" pitchFamily="34" charset="0"/>
              </a:rPr>
              <a:t> </a:t>
            </a:r>
            <a:r>
              <a:rPr lang="ru-RU" dirty="0" err="1">
                <a:latin typeface="Arial Narrow" panose="020B0606020202030204" pitchFamily="34" charset="0"/>
              </a:rPr>
              <a:t>експерт-счетоводители</a:t>
            </a:r>
            <a:r>
              <a:rPr lang="ru-RU" dirty="0">
                <a:latin typeface="Arial Narrow" panose="020B0606020202030204" pitchFamily="34" charset="0"/>
              </a:rPr>
              <a:t> на Англия и </a:t>
            </a:r>
            <a:r>
              <a:rPr lang="ru-RU" dirty="0" err="1">
                <a:latin typeface="Arial Narrow" panose="020B0606020202030204" pitchFamily="34" charset="0"/>
              </a:rPr>
              <a:t>Уелс</a:t>
            </a:r>
            <a:r>
              <a:rPr lang="ru-RU" dirty="0">
                <a:latin typeface="Arial Narrow" panose="020B0606020202030204" pitchFamily="34" charset="0"/>
              </a:rPr>
              <a:t> (ICAEW) проф. д-р Снежана </a:t>
            </a:r>
            <a:r>
              <a:rPr lang="ru-RU" dirty="0" err="1">
                <a:latin typeface="Arial Narrow" panose="020B0606020202030204" pitchFamily="34" charset="0"/>
              </a:rPr>
              <a:t>Башева</a:t>
            </a:r>
            <a:r>
              <a:rPr lang="ru-RU" dirty="0">
                <a:latin typeface="Arial Narrow" panose="020B0606020202030204" pitchFamily="34" charset="0"/>
              </a:rPr>
              <a:t> – декан на ФСФ, и </a:t>
            </a:r>
            <a:r>
              <a:rPr lang="ru-RU" dirty="0" err="1">
                <a:latin typeface="Arial Narrow" panose="020B0606020202030204" pitchFamily="34" charset="0"/>
              </a:rPr>
              <a:t>гл.ас</a:t>
            </a:r>
            <a:r>
              <a:rPr lang="ru-RU" dirty="0">
                <a:latin typeface="Arial Narrow" panose="020B0606020202030204" pitchFamily="34" charset="0"/>
              </a:rPr>
              <a:t>. д-р Михаил </a:t>
            </a:r>
            <a:r>
              <a:rPr lang="ru-RU" dirty="0" err="1">
                <a:latin typeface="Arial Narrow" panose="020B0606020202030204" pitchFamily="34" charset="0"/>
              </a:rPr>
              <a:t>Мусов</a:t>
            </a:r>
            <a:r>
              <a:rPr lang="ru-RU" dirty="0">
                <a:latin typeface="Arial Narrow" panose="020B0606020202030204" pitchFamily="34" charset="0"/>
              </a:rPr>
              <a:t> – координатор по меморандума за </a:t>
            </a:r>
            <a:r>
              <a:rPr lang="ru-RU" dirty="0" err="1">
                <a:latin typeface="Arial Narrow" panose="020B0606020202030204" pitchFamily="34" charset="0"/>
              </a:rPr>
              <a:t>сътрудничество</a:t>
            </a:r>
            <a:r>
              <a:rPr lang="ru-RU" dirty="0">
                <a:latin typeface="Arial Narrow" panose="020B0606020202030204" pitchFamily="34" charset="0"/>
              </a:rPr>
              <a:t> между УНСС и ICAEW, </a:t>
            </a:r>
            <a:r>
              <a:rPr lang="ru-RU" dirty="0" err="1">
                <a:latin typeface="Arial Narrow" panose="020B0606020202030204" pitchFamily="34" charset="0"/>
              </a:rPr>
              <a:t>посетиха</a:t>
            </a:r>
            <a:r>
              <a:rPr lang="ru-RU" dirty="0">
                <a:latin typeface="Arial Narrow" panose="020B0606020202030204" pitchFamily="34" charset="0"/>
              </a:rPr>
              <a:t> </a:t>
            </a:r>
            <a:r>
              <a:rPr lang="ru-RU" dirty="0" err="1">
                <a:latin typeface="Arial Narrow" panose="020B0606020202030204" pitchFamily="34" charset="0"/>
              </a:rPr>
              <a:t>ежегодната</a:t>
            </a:r>
            <a:r>
              <a:rPr lang="ru-RU" dirty="0">
                <a:latin typeface="Arial Narrow" panose="020B0606020202030204" pitchFamily="34" charset="0"/>
              </a:rPr>
              <a:t> конференция в </a:t>
            </a:r>
            <a:r>
              <a:rPr lang="ru-RU" dirty="0" err="1">
                <a:latin typeface="Arial Narrow" panose="020B0606020202030204" pitchFamily="34" charset="0"/>
              </a:rPr>
              <a:t>областта</a:t>
            </a:r>
            <a:r>
              <a:rPr lang="ru-RU" dirty="0">
                <a:latin typeface="Arial Narrow" panose="020B0606020202030204" pitchFamily="34" charset="0"/>
              </a:rPr>
              <a:t> на </a:t>
            </a:r>
            <a:r>
              <a:rPr lang="ru-RU" dirty="0" err="1">
                <a:latin typeface="Arial Narrow" panose="020B0606020202030204" pitchFamily="34" charset="0"/>
              </a:rPr>
              <a:t>висшето</a:t>
            </a:r>
            <a:r>
              <a:rPr lang="ru-RU" dirty="0">
                <a:latin typeface="Arial Narrow" panose="020B0606020202030204" pitchFamily="34" charset="0"/>
              </a:rPr>
              <a:t> </a:t>
            </a:r>
            <a:r>
              <a:rPr lang="ru-RU" dirty="0" err="1">
                <a:latin typeface="Arial Narrow" panose="020B0606020202030204" pitchFamily="34" charset="0"/>
              </a:rPr>
              <a:t>счетоводно</a:t>
            </a:r>
            <a:r>
              <a:rPr lang="ru-RU" dirty="0">
                <a:latin typeface="Arial Narrow" panose="020B0606020202030204" pitchFamily="34" charset="0"/>
              </a:rPr>
              <a:t> образование „</a:t>
            </a:r>
            <a:r>
              <a:rPr lang="ru-RU" dirty="0" err="1">
                <a:latin typeface="Arial Narrow" panose="020B0606020202030204" pitchFamily="34" charset="0"/>
              </a:rPr>
              <a:t>Annual</a:t>
            </a:r>
            <a:r>
              <a:rPr lang="ru-RU" dirty="0">
                <a:latin typeface="Arial Narrow" panose="020B0606020202030204" pitchFamily="34" charset="0"/>
              </a:rPr>
              <a:t> </a:t>
            </a:r>
            <a:r>
              <a:rPr lang="ru-RU" dirty="0" err="1">
                <a:latin typeface="Arial Narrow" panose="020B0606020202030204" pitchFamily="34" charset="0"/>
              </a:rPr>
              <a:t>Higher</a:t>
            </a:r>
            <a:r>
              <a:rPr lang="ru-RU" dirty="0">
                <a:latin typeface="Arial Narrow" panose="020B0606020202030204" pitchFamily="34" charset="0"/>
              </a:rPr>
              <a:t> </a:t>
            </a:r>
            <a:r>
              <a:rPr lang="ru-RU" dirty="0" err="1">
                <a:latin typeface="Arial Narrow" panose="020B0606020202030204" pitchFamily="34" charset="0"/>
              </a:rPr>
              <a:t>Education</a:t>
            </a:r>
            <a:r>
              <a:rPr lang="ru-RU" dirty="0">
                <a:latin typeface="Arial Narrow" panose="020B0606020202030204" pitchFamily="34" charset="0"/>
              </a:rPr>
              <a:t> </a:t>
            </a:r>
            <a:r>
              <a:rPr lang="ru-RU" dirty="0" err="1">
                <a:latin typeface="Arial Narrow" panose="020B0606020202030204" pitchFamily="34" charset="0"/>
              </a:rPr>
              <a:t>Conference</a:t>
            </a:r>
            <a:r>
              <a:rPr lang="ru-RU" dirty="0">
                <a:latin typeface="Arial Narrow" panose="020B0606020202030204" pitchFamily="34" charset="0"/>
              </a:rPr>
              <a:t>, 2018”, </a:t>
            </a:r>
            <a:r>
              <a:rPr lang="ru-RU" dirty="0" err="1">
                <a:latin typeface="Arial Narrow" panose="020B0606020202030204" pitchFamily="34" charset="0"/>
              </a:rPr>
              <a:t>която</a:t>
            </a:r>
            <a:r>
              <a:rPr lang="ru-RU" dirty="0">
                <a:latin typeface="Arial Narrow" panose="020B0606020202030204" pitchFamily="34" charset="0"/>
              </a:rPr>
              <a:t> се </a:t>
            </a:r>
            <a:r>
              <a:rPr lang="ru-RU" dirty="0" err="1">
                <a:latin typeface="Arial Narrow" panose="020B0606020202030204" pitchFamily="34" charset="0"/>
              </a:rPr>
              <a:t>проведе</a:t>
            </a:r>
            <a:r>
              <a:rPr lang="ru-RU" dirty="0">
                <a:latin typeface="Arial Narrow" panose="020B0606020202030204" pitchFamily="34" charset="0"/>
              </a:rPr>
              <a:t> на 12.01.2018 г. в гр. Лондон, Великобритания.</a:t>
            </a:r>
          </a:p>
          <a:p>
            <a:r>
              <a:rPr lang="ru-RU" dirty="0">
                <a:latin typeface="Arial Narrow" panose="020B0606020202030204" pitchFamily="34" charset="0"/>
              </a:rPr>
              <a:t> </a:t>
            </a:r>
          </a:p>
          <a:p>
            <a:pPr algn="just"/>
            <a:endParaRPr lang="bg-BG" dirty="0" smtClean="0">
              <a:latin typeface="Arial Narrow" panose="020B0606020202030204" pitchFamily="34" charset="0"/>
            </a:endParaRPr>
          </a:p>
        </p:txBody>
      </p:sp>
    </p:spTree>
    <p:extLst>
      <p:ext uri="{BB962C8B-B14F-4D97-AF65-F5344CB8AC3E}">
        <p14:creationId xmlns:p14="http://schemas.microsoft.com/office/powerpoint/2010/main" val="4159332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3F3F3C-A60D-426C-8F94-912700854F7B}" type="slidenum">
              <a:rPr lang="bg-BG" smtClean="0"/>
              <a:t>5</a:t>
            </a:fld>
            <a:endParaRPr lang="bg-BG"/>
          </a:p>
        </p:txBody>
      </p:sp>
      <p:sp>
        <p:nvSpPr>
          <p:cNvPr id="4" name="Rectangle 3"/>
          <p:cNvSpPr/>
          <p:nvPr/>
        </p:nvSpPr>
        <p:spPr>
          <a:xfrm>
            <a:off x="2438525" y="44624"/>
            <a:ext cx="3859070" cy="369332"/>
          </a:xfrm>
          <a:prstGeom prst="rect">
            <a:avLst/>
          </a:prstGeom>
        </p:spPr>
        <p:txBody>
          <a:bodyPr wrap="square">
            <a:spAutoFit/>
          </a:bodyPr>
          <a:lstStyle/>
          <a:p>
            <a:r>
              <a:rPr lang="bg-BG" b="1" i="1" dirty="0">
                <a:solidFill>
                  <a:schemeClr val="bg1"/>
                </a:solidFill>
                <a:latin typeface="Arial Narrow" panose="020B0606020202030204" pitchFamily="34" charset="0"/>
              </a:rPr>
              <a:t>Международни  партньорски проекти</a:t>
            </a:r>
            <a:endParaRPr lang="bg-BG" dirty="0"/>
          </a:p>
        </p:txBody>
      </p:sp>
      <p:sp>
        <p:nvSpPr>
          <p:cNvPr id="5" name="Rectangle 4"/>
          <p:cNvSpPr/>
          <p:nvPr/>
        </p:nvSpPr>
        <p:spPr>
          <a:xfrm>
            <a:off x="539552" y="548680"/>
            <a:ext cx="8280920" cy="5632311"/>
          </a:xfrm>
          <a:prstGeom prst="rect">
            <a:avLst/>
          </a:prstGeom>
        </p:spPr>
        <p:txBody>
          <a:bodyPr wrap="square">
            <a:spAutoFit/>
          </a:bodyPr>
          <a:lstStyle/>
          <a:p>
            <a:pPr algn="just"/>
            <a:r>
              <a:rPr lang="ru-RU" b="1" dirty="0" smtClean="0">
                <a:latin typeface="Arial Narrow" panose="020B0606020202030204" pitchFamily="34" charset="0"/>
              </a:rPr>
              <a:t>(4</a:t>
            </a:r>
            <a:r>
              <a:rPr lang="ru-RU" dirty="0" smtClean="0">
                <a:latin typeface="Arial Narrow" panose="020B0606020202030204" pitchFamily="34" charset="0"/>
              </a:rPr>
              <a:t>) На 23.03.2018</a:t>
            </a:r>
            <a:r>
              <a:rPr lang="ru-RU" dirty="0">
                <a:latin typeface="Arial Narrow" panose="020B0606020202030204" pitchFamily="34" charset="0"/>
              </a:rPr>
              <a:t>  </a:t>
            </a:r>
            <a:r>
              <a:rPr lang="ru-RU" dirty="0" smtClean="0">
                <a:latin typeface="Arial Narrow" panose="020B0606020202030204" pitchFamily="34" charset="0"/>
              </a:rPr>
              <a:t>г.</a:t>
            </a:r>
            <a:r>
              <a:rPr lang="ru-RU" dirty="0">
                <a:latin typeface="Arial Narrow" panose="020B0606020202030204" pitchFamily="34" charset="0"/>
              </a:rPr>
              <a:t>   При огромен интерес </a:t>
            </a:r>
            <a:r>
              <a:rPr lang="ru-RU" dirty="0" err="1">
                <a:latin typeface="Arial Narrow" panose="020B0606020202030204" pitchFamily="34" charset="0"/>
              </a:rPr>
              <a:t>премина</a:t>
            </a:r>
            <a:r>
              <a:rPr lang="ru-RU" dirty="0">
                <a:latin typeface="Arial Narrow" panose="020B0606020202030204" pitchFamily="34" charset="0"/>
              </a:rPr>
              <a:t> </a:t>
            </a:r>
            <a:r>
              <a:rPr lang="ru-RU" dirty="0" err="1">
                <a:latin typeface="Arial Narrow" panose="020B0606020202030204" pitchFamily="34" charset="0"/>
              </a:rPr>
              <a:t>прожекцията</a:t>
            </a:r>
            <a:r>
              <a:rPr lang="ru-RU" dirty="0">
                <a:latin typeface="Arial Narrow" panose="020B0606020202030204" pitchFamily="34" charset="0"/>
              </a:rPr>
              <a:t> на </a:t>
            </a:r>
            <a:r>
              <a:rPr lang="ru-RU" dirty="0" err="1">
                <a:latin typeface="Arial Narrow" panose="020B0606020202030204" pitchFamily="34" charset="0"/>
              </a:rPr>
              <a:t>False</a:t>
            </a:r>
            <a:r>
              <a:rPr lang="ru-RU" dirty="0">
                <a:latin typeface="Arial Narrow" panose="020B0606020202030204" pitchFamily="34" charset="0"/>
              </a:rPr>
              <a:t> </a:t>
            </a:r>
            <a:r>
              <a:rPr lang="ru-RU" dirty="0" err="1">
                <a:latin typeface="Arial Narrow" panose="020B0606020202030204" pitchFamily="34" charset="0"/>
              </a:rPr>
              <a:t>Assurance</a:t>
            </a:r>
            <a:r>
              <a:rPr lang="ru-RU" dirty="0">
                <a:latin typeface="Arial Narrow" panose="020B0606020202030204" pitchFamily="34" charset="0"/>
              </a:rPr>
              <a:t> в УНСС – </a:t>
            </a:r>
            <a:r>
              <a:rPr lang="ru-RU" dirty="0" err="1">
                <a:latin typeface="Arial Narrow" panose="020B0606020202030204" pitchFamily="34" charset="0"/>
              </a:rPr>
              <a:t>първия</a:t>
            </a:r>
            <a:r>
              <a:rPr lang="ru-RU" dirty="0">
                <a:latin typeface="Arial Narrow" panose="020B0606020202030204" pitchFamily="34" charset="0"/>
              </a:rPr>
              <a:t> </a:t>
            </a:r>
            <a:r>
              <a:rPr lang="ru-RU" dirty="0" err="1">
                <a:latin typeface="Arial Narrow" panose="020B0606020202030204" pitchFamily="34" charset="0"/>
              </a:rPr>
              <a:t>образователен</a:t>
            </a:r>
            <a:r>
              <a:rPr lang="ru-RU" dirty="0">
                <a:latin typeface="Arial Narrow" panose="020B0606020202030204" pitchFamily="34" charset="0"/>
              </a:rPr>
              <a:t> </a:t>
            </a:r>
            <a:r>
              <a:rPr lang="ru-RU" dirty="0" err="1">
                <a:latin typeface="Arial Narrow" panose="020B0606020202030204" pitchFamily="34" charset="0"/>
              </a:rPr>
              <a:t>филм</a:t>
            </a:r>
            <a:r>
              <a:rPr lang="ru-RU" dirty="0">
                <a:latin typeface="Arial Narrow" panose="020B0606020202030204" pitchFamily="34" charset="0"/>
              </a:rPr>
              <a:t> на Института на </a:t>
            </a:r>
            <a:r>
              <a:rPr lang="ru-RU" dirty="0" err="1">
                <a:latin typeface="Arial Narrow" panose="020B0606020202030204" pitchFamily="34" charset="0"/>
              </a:rPr>
              <a:t>дипломираните</a:t>
            </a:r>
            <a:r>
              <a:rPr lang="ru-RU" dirty="0">
                <a:latin typeface="Arial Narrow" panose="020B0606020202030204" pitchFamily="34" charset="0"/>
              </a:rPr>
              <a:t> </a:t>
            </a:r>
            <a:r>
              <a:rPr lang="ru-RU" dirty="0" err="1">
                <a:latin typeface="Arial Narrow" panose="020B0606020202030204" pitchFamily="34" charset="0"/>
              </a:rPr>
              <a:t>експерт-счетоводители</a:t>
            </a:r>
            <a:r>
              <a:rPr lang="ru-RU" dirty="0">
                <a:latin typeface="Arial Narrow" panose="020B0606020202030204" pitchFamily="34" charset="0"/>
              </a:rPr>
              <a:t> на Англия и </a:t>
            </a:r>
            <a:r>
              <a:rPr lang="ru-RU" dirty="0" err="1">
                <a:latin typeface="Arial Narrow" panose="020B0606020202030204" pitchFamily="34" charset="0"/>
              </a:rPr>
              <a:t>Уелс</a:t>
            </a:r>
            <a:r>
              <a:rPr lang="ru-RU" dirty="0">
                <a:latin typeface="Arial Narrow" panose="020B0606020202030204" pitchFamily="34" charset="0"/>
              </a:rPr>
              <a:t> (ICAEW). </a:t>
            </a:r>
            <a:r>
              <a:rPr lang="ru-RU" dirty="0" err="1" smtClean="0">
                <a:latin typeface="Arial Narrow" panose="020B0606020202030204" pitchFamily="34" charset="0"/>
              </a:rPr>
              <a:t>Студенти</a:t>
            </a:r>
            <a:r>
              <a:rPr lang="ru-RU" dirty="0" smtClean="0">
                <a:latin typeface="Arial Narrow" panose="020B0606020202030204" pitchFamily="34" charset="0"/>
              </a:rPr>
              <a:t> и преподаватели </a:t>
            </a:r>
            <a:r>
              <a:rPr lang="ru-RU" dirty="0" err="1" smtClean="0">
                <a:latin typeface="Arial Narrow" panose="020B0606020202030204" pitchFamily="34" charset="0"/>
              </a:rPr>
              <a:t>дискутираха</a:t>
            </a:r>
            <a:r>
              <a:rPr lang="ru-RU" dirty="0">
                <a:latin typeface="Arial Narrow" panose="020B0606020202030204" pitchFamily="34" charset="0"/>
              </a:rPr>
              <a:t> </a:t>
            </a:r>
            <a:r>
              <a:rPr lang="ru-RU" dirty="0" err="1" smtClean="0">
                <a:latin typeface="Arial Narrow" panose="020B0606020202030204" pitchFamily="34" charset="0"/>
              </a:rPr>
              <a:t>съвременни</a:t>
            </a:r>
            <a:r>
              <a:rPr lang="ru-RU" dirty="0" smtClean="0">
                <a:latin typeface="Arial Narrow" panose="020B0606020202030204" pitchFamily="34" charset="0"/>
              </a:rPr>
              <a:t> </a:t>
            </a:r>
            <a:r>
              <a:rPr lang="ru-RU" dirty="0" err="1">
                <a:latin typeface="Arial Narrow" panose="020B0606020202030204" pitchFamily="34" charset="0"/>
              </a:rPr>
              <a:t>предизвикателства</a:t>
            </a:r>
            <a:r>
              <a:rPr lang="ru-RU" dirty="0">
                <a:latin typeface="Arial Narrow" panose="020B0606020202030204" pitchFamily="34" charset="0"/>
              </a:rPr>
              <a:t> пред </a:t>
            </a:r>
            <a:r>
              <a:rPr lang="ru-RU" dirty="0" err="1">
                <a:latin typeface="Arial Narrow" panose="020B0606020202030204" pitchFamily="34" charset="0"/>
              </a:rPr>
              <a:t>счетоводната</a:t>
            </a:r>
            <a:r>
              <a:rPr lang="ru-RU" dirty="0">
                <a:latin typeface="Arial Narrow" panose="020B0606020202030204" pitchFamily="34" charset="0"/>
              </a:rPr>
              <a:t> и </a:t>
            </a:r>
            <a:r>
              <a:rPr lang="ru-RU" dirty="0" err="1">
                <a:latin typeface="Arial Narrow" panose="020B0606020202030204" pitchFamily="34" charset="0"/>
              </a:rPr>
              <a:t>одиторската</a:t>
            </a:r>
            <a:r>
              <a:rPr lang="ru-RU" dirty="0">
                <a:latin typeface="Arial Narrow" panose="020B0606020202030204" pitchFamily="34" charset="0"/>
              </a:rPr>
              <a:t> </a:t>
            </a:r>
            <a:r>
              <a:rPr lang="ru-RU" dirty="0" err="1">
                <a:latin typeface="Arial Narrow" panose="020B0606020202030204" pitchFamily="34" charset="0"/>
              </a:rPr>
              <a:t>професия</a:t>
            </a:r>
            <a:r>
              <a:rPr lang="ru-RU" dirty="0">
                <a:latin typeface="Arial Narrow" panose="020B0606020202030204" pitchFamily="34" charset="0"/>
              </a:rPr>
              <a:t>, в </a:t>
            </a:r>
            <a:r>
              <a:rPr lang="ru-RU" dirty="0" err="1">
                <a:latin typeface="Arial Narrow" panose="020B0606020202030204" pitchFamily="34" charset="0"/>
              </a:rPr>
              <a:t>т.ч</a:t>
            </a:r>
            <a:r>
              <a:rPr lang="ru-RU" dirty="0">
                <a:latin typeface="Arial Narrow" panose="020B0606020202030204" pitchFamily="34" charset="0"/>
              </a:rPr>
              <a:t>. </a:t>
            </a:r>
            <a:r>
              <a:rPr lang="ru-RU" dirty="0" err="1">
                <a:latin typeface="Arial Narrow" panose="020B0606020202030204" pitchFamily="34" charset="0"/>
              </a:rPr>
              <a:t>етични</a:t>
            </a:r>
            <a:r>
              <a:rPr lang="ru-RU" dirty="0">
                <a:latin typeface="Arial Narrow" panose="020B0606020202030204" pitchFamily="34" charset="0"/>
              </a:rPr>
              <a:t> </a:t>
            </a:r>
            <a:r>
              <a:rPr lang="ru-RU" dirty="0" err="1">
                <a:latin typeface="Arial Narrow" panose="020B0606020202030204" pitchFamily="34" charset="0"/>
              </a:rPr>
              <a:t>дилеми</a:t>
            </a:r>
            <a:r>
              <a:rPr lang="ru-RU" dirty="0">
                <a:latin typeface="Arial Narrow" panose="020B0606020202030204" pitchFamily="34" charset="0"/>
              </a:rPr>
              <a:t>, </a:t>
            </a:r>
            <a:r>
              <a:rPr lang="ru-RU" dirty="0" err="1">
                <a:latin typeface="Arial Narrow" panose="020B0606020202030204" pitchFamily="34" charset="0"/>
              </a:rPr>
              <a:t>събиране</a:t>
            </a:r>
            <a:r>
              <a:rPr lang="ru-RU" dirty="0">
                <a:latin typeface="Arial Narrow" panose="020B0606020202030204" pitchFamily="34" charset="0"/>
              </a:rPr>
              <a:t> на информация, </a:t>
            </a:r>
            <a:r>
              <a:rPr lang="ru-RU" dirty="0" err="1">
                <a:latin typeface="Arial Narrow" panose="020B0606020202030204" pitchFamily="34" charset="0"/>
              </a:rPr>
              <a:t>надеждност</a:t>
            </a:r>
            <a:r>
              <a:rPr lang="ru-RU" dirty="0">
                <a:latin typeface="Arial Narrow" panose="020B0606020202030204" pitchFamily="34" charset="0"/>
              </a:rPr>
              <a:t> на </a:t>
            </a:r>
            <a:r>
              <a:rPr lang="ru-RU" dirty="0" err="1">
                <a:latin typeface="Arial Narrow" panose="020B0606020202030204" pitchFamily="34" charset="0"/>
              </a:rPr>
              <a:t>вътрешните</a:t>
            </a:r>
            <a:r>
              <a:rPr lang="ru-RU" dirty="0">
                <a:latin typeface="Arial Narrow" panose="020B0606020202030204" pitchFamily="34" charset="0"/>
              </a:rPr>
              <a:t> контроли, оценка на риска за </a:t>
            </a:r>
            <a:r>
              <a:rPr lang="ru-RU" dirty="0" err="1">
                <a:latin typeface="Arial Narrow" panose="020B0606020202030204" pitchFamily="34" charset="0"/>
              </a:rPr>
              <a:t>киберсигурността</a:t>
            </a:r>
            <a:r>
              <a:rPr lang="ru-RU" dirty="0">
                <a:latin typeface="Arial Narrow" panose="020B0606020202030204" pitchFamily="34" charset="0"/>
              </a:rPr>
              <a:t>, риск </a:t>
            </a:r>
            <a:r>
              <a:rPr lang="ru-RU" dirty="0" err="1">
                <a:latin typeface="Arial Narrow" panose="020B0606020202030204" pitchFamily="34" charset="0"/>
              </a:rPr>
              <a:t>мениджмънт</a:t>
            </a:r>
            <a:r>
              <a:rPr lang="ru-RU" dirty="0">
                <a:latin typeface="Arial Narrow" panose="020B0606020202030204" pitchFamily="34" charset="0"/>
              </a:rPr>
              <a:t>, лидерство и др</a:t>
            </a:r>
            <a:r>
              <a:rPr lang="ru-RU" dirty="0" smtClean="0">
                <a:latin typeface="Arial Narrow" panose="020B0606020202030204" pitchFamily="34" charset="0"/>
              </a:rPr>
              <a:t>.</a:t>
            </a:r>
          </a:p>
          <a:p>
            <a:pPr algn="just"/>
            <a:r>
              <a:rPr lang="ru-RU" b="1" dirty="0" smtClean="0">
                <a:latin typeface="Arial Narrow" panose="020B0606020202030204" pitchFamily="34" charset="0"/>
              </a:rPr>
              <a:t>(5) </a:t>
            </a:r>
            <a:r>
              <a:rPr lang="bg-BG" dirty="0" smtClean="0">
                <a:latin typeface="Arial Narrow" panose="020B0606020202030204" pitchFamily="34" charset="0"/>
              </a:rPr>
              <a:t>15.05.2018</a:t>
            </a:r>
            <a:r>
              <a:rPr lang="bg-BG" dirty="0">
                <a:latin typeface="Arial Narrow" panose="020B0606020202030204" pitchFamily="34" charset="0"/>
              </a:rPr>
              <a:t> </a:t>
            </a:r>
            <a:r>
              <a:rPr lang="bg-BG" dirty="0" smtClean="0">
                <a:latin typeface="Arial Narrow" panose="020B0606020202030204" pitchFamily="34" charset="0"/>
              </a:rPr>
              <a:t>г. </a:t>
            </a:r>
            <a:r>
              <a:rPr lang="bg-BG" dirty="0">
                <a:latin typeface="Arial Narrow" panose="020B0606020202030204" pitchFamily="34" charset="0"/>
              </a:rPr>
              <a:t>    Финансово-счетоводният факултет, съвместно с </a:t>
            </a:r>
            <a:r>
              <a:rPr lang="en-US" dirty="0">
                <a:latin typeface="Arial Narrow" panose="020B0606020202030204" pitchFamily="34" charset="0"/>
              </a:rPr>
              <a:t>Institute of Chartered Accountants in  England and Wales (ICAEW), </a:t>
            </a:r>
            <a:r>
              <a:rPr lang="bg-BG" dirty="0">
                <a:latin typeface="Arial Narrow" panose="020B0606020202030204" pitchFamily="34" charset="0"/>
              </a:rPr>
              <a:t>организира </a:t>
            </a:r>
            <a:r>
              <a:rPr lang="en-US" dirty="0">
                <a:latin typeface="Arial Narrow" panose="020B0606020202030204" pitchFamily="34" charset="0"/>
              </a:rPr>
              <a:t>Employability Skills Workshop </a:t>
            </a:r>
            <a:r>
              <a:rPr lang="bg-BG" dirty="0">
                <a:latin typeface="Arial Narrow" panose="020B0606020202030204" pitchFamily="34" charset="0"/>
              </a:rPr>
              <a:t>за студенти на УНСС. Партньори на събитието бяха </a:t>
            </a:r>
            <a:r>
              <a:rPr lang="en-US" dirty="0">
                <a:latin typeface="Arial Narrow" panose="020B0606020202030204" pitchFamily="34" charset="0"/>
              </a:rPr>
              <a:t>PricewaterhouseCoopers </a:t>
            </a:r>
            <a:r>
              <a:rPr lang="bg-BG" dirty="0">
                <a:latin typeface="Arial Narrow" panose="020B0606020202030204" pitchFamily="34" charset="0"/>
              </a:rPr>
              <a:t>и </a:t>
            </a:r>
            <a:r>
              <a:rPr lang="en-US" dirty="0">
                <a:latin typeface="Arial Narrow" panose="020B0606020202030204" pitchFamily="34" charset="0"/>
              </a:rPr>
              <a:t>Grant Thornton</a:t>
            </a:r>
            <a:r>
              <a:rPr lang="en-US" dirty="0" smtClean="0">
                <a:latin typeface="Arial Narrow" panose="020B0606020202030204" pitchFamily="34" charset="0"/>
              </a:rPr>
              <a:t>.</a:t>
            </a:r>
            <a:r>
              <a:rPr lang="en-US" dirty="0">
                <a:latin typeface="Arial Narrow" panose="020B0606020202030204" pitchFamily="34" charset="0"/>
              </a:rPr>
              <a:t/>
            </a:r>
            <a:br>
              <a:rPr lang="en-US" dirty="0">
                <a:latin typeface="Arial Narrow" panose="020B0606020202030204" pitchFamily="34" charset="0"/>
              </a:rPr>
            </a:br>
            <a:r>
              <a:rPr lang="bg-BG" b="1" i="1" u="sng" dirty="0" smtClean="0">
                <a:latin typeface="Arial Narrow" panose="020B0606020202030204" pitchFamily="34" charset="0"/>
              </a:rPr>
              <a:t>1.3. Други дейности по международно сътрудничество</a:t>
            </a:r>
          </a:p>
          <a:p>
            <a:pPr algn="just"/>
            <a:r>
              <a:rPr lang="ru-RU" b="1" dirty="0" smtClean="0">
                <a:latin typeface="Arial Narrow" panose="020B0606020202030204" pitchFamily="34" charset="0"/>
              </a:rPr>
              <a:t>(1) </a:t>
            </a:r>
            <a:r>
              <a:rPr lang="ru-RU" dirty="0" smtClean="0">
                <a:latin typeface="Arial Narrow" panose="020B0606020202030204" pitchFamily="34" charset="0"/>
              </a:rPr>
              <a:t>На 07.03.2018 г.</a:t>
            </a:r>
            <a:r>
              <a:rPr lang="ru-RU" dirty="0">
                <a:latin typeface="Arial Narrow" panose="020B0606020202030204" pitchFamily="34" charset="0"/>
              </a:rPr>
              <a:t> </a:t>
            </a:r>
            <a:r>
              <a:rPr lang="ru-RU" dirty="0" err="1">
                <a:latin typeface="Arial Narrow" panose="020B0606020202030204" pitchFamily="34" charset="0"/>
              </a:rPr>
              <a:t>Сключване</a:t>
            </a:r>
            <a:r>
              <a:rPr lang="ru-RU" dirty="0">
                <a:latin typeface="Arial Narrow" panose="020B0606020202030204" pitchFamily="34" charset="0"/>
              </a:rPr>
              <a:t> на </a:t>
            </a:r>
            <a:r>
              <a:rPr lang="ru-RU" dirty="0" smtClean="0">
                <a:latin typeface="Arial Narrow" panose="020B0606020202030204" pitchFamily="34" charset="0"/>
              </a:rPr>
              <a:t>меморандум: </a:t>
            </a:r>
            <a:r>
              <a:rPr lang="ru-RU" dirty="0" err="1" smtClean="0">
                <a:latin typeface="Arial Narrow" panose="020B0606020202030204" pitchFamily="34" charset="0"/>
              </a:rPr>
              <a:t>Ректорът</a:t>
            </a:r>
            <a:r>
              <a:rPr lang="ru-RU" dirty="0" smtClean="0">
                <a:latin typeface="Arial Narrow" panose="020B0606020202030204" pitchFamily="34" charset="0"/>
              </a:rPr>
              <a:t> </a:t>
            </a:r>
            <a:r>
              <a:rPr lang="ru-RU" dirty="0">
                <a:latin typeface="Arial Narrow" panose="020B0606020202030204" pitchFamily="34" charset="0"/>
              </a:rPr>
              <a:t>на УНСС проф. </a:t>
            </a:r>
            <a:r>
              <a:rPr lang="ru-RU" dirty="0" err="1">
                <a:latin typeface="Arial Narrow" panose="020B0606020202030204" pitchFamily="34" charset="0"/>
              </a:rPr>
              <a:t>д.ик.н</a:t>
            </a:r>
            <a:r>
              <a:rPr lang="ru-RU" dirty="0">
                <a:latin typeface="Arial Narrow" panose="020B0606020202030204" pitchFamily="34" charset="0"/>
              </a:rPr>
              <a:t>. Стати </a:t>
            </a:r>
            <a:r>
              <a:rPr lang="ru-RU" dirty="0" err="1">
                <a:latin typeface="Arial Narrow" panose="020B0606020202030204" pitchFamily="34" charset="0"/>
              </a:rPr>
              <a:t>Статев</a:t>
            </a:r>
            <a:r>
              <a:rPr lang="ru-RU" dirty="0">
                <a:latin typeface="Arial Narrow" panose="020B0606020202030204" pitchFamily="34" charset="0"/>
              </a:rPr>
              <a:t> и Николай </a:t>
            </a:r>
            <a:r>
              <a:rPr lang="ru-RU" dirty="0" err="1">
                <a:latin typeface="Arial Narrow" panose="020B0606020202030204" pitchFamily="34" charset="0"/>
              </a:rPr>
              <a:t>Гърнев</a:t>
            </a:r>
            <a:r>
              <a:rPr lang="ru-RU" dirty="0">
                <a:latin typeface="Arial Narrow" panose="020B0606020202030204" pitchFamily="34" charset="0"/>
              </a:rPr>
              <a:t>, </a:t>
            </a:r>
            <a:r>
              <a:rPr lang="ru-RU" dirty="0" err="1">
                <a:latin typeface="Arial Narrow" panose="020B0606020202030204" pitchFamily="34" charset="0"/>
              </a:rPr>
              <a:t>управляващ</a:t>
            </a:r>
            <a:r>
              <a:rPr lang="ru-RU" dirty="0">
                <a:latin typeface="Arial Narrow" panose="020B0606020202030204" pitchFamily="34" charset="0"/>
              </a:rPr>
              <a:t> </a:t>
            </a:r>
            <a:r>
              <a:rPr lang="ru-RU" dirty="0" err="1">
                <a:latin typeface="Arial Narrow" panose="020B0606020202030204" pitchFamily="34" charset="0"/>
              </a:rPr>
              <a:t>съдружник</a:t>
            </a:r>
            <a:r>
              <a:rPr lang="ru-RU" dirty="0">
                <a:latin typeface="Arial Narrow" panose="020B0606020202030204" pitchFamily="34" charset="0"/>
              </a:rPr>
              <a:t> на </a:t>
            </a:r>
            <a:r>
              <a:rPr lang="ru-RU" dirty="0" smtClean="0">
                <a:latin typeface="Arial Narrow" panose="020B0606020202030204" pitchFamily="34" charset="0"/>
              </a:rPr>
              <a:t>«</a:t>
            </a:r>
            <a:r>
              <a:rPr lang="ru-RU" dirty="0" err="1" smtClean="0">
                <a:latin typeface="Arial Narrow" panose="020B0606020202030204" pitchFamily="34" charset="0"/>
              </a:rPr>
              <a:t>Ърнст</a:t>
            </a:r>
            <a:r>
              <a:rPr lang="ru-RU" dirty="0" smtClean="0">
                <a:latin typeface="Arial Narrow" panose="020B0606020202030204" pitchFamily="34" charset="0"/>
              </a:rPr>
              <a:t> </a:t>
            </a:r>
            <a:r>
              <a:rPr lang="ru-RU" dirty="0">
                <a:latin typeface="Arial Narrow" panose="020B0606020202030204" pitchFamily="34" charset="0"/>
              </a:rPr>
              <a:t>и Янг </a:t>
            </a:r>
            <a:r>
              <a:rPr lang="ru-RU" dirty="0" err="1" smtClean="0">
                <a:latin typeface="Arial Narrow" panose="020B0606020202030204" pitchFamily="34" charset="0"/>
              </a:rPr>
              <a:t>България</a:t>
            </a:r>
            <a:r>
              <a:rPr lang="ru-RU" dirty="0" smtClean="0">
                <a:latin typeface="Arial Narrow" panose="020B0606020202030204" pitchFamily="34" charset="0"/>
              </a:rPr>
              <a:t>» </a:t>
            </a:r>
            <a:r>
              <a:rPr lang="ru-RU" dirty="0">
                <a:latin typeface="Arial Narrow" panose="020B0606020202030204" pitchFamily="34" charset="0"/>
              </a:rPr>
              <a:t>ЕООД, </a:t>
            </a:r>
            <a:r>
              <a:rPr lang="ru-RU" dirty="0" err="1">
                <a:latin typeface="Arial Narrow" panose="020B0606020202030204" pitchFamily="34" charset="0"/>
              </a:rPr>
              <a:t>подписаха</a:t>
            </a:r>
            <a:r>
              <a:rPr lang="ru-RU" dirty="0">
                <a:latin typeface="Arial Narrow" panose="020B0606020202030204" pitchFamily="34" charset="0"/>
              </a:rPr>
              <a:t> меморандум за </a:t>
            </a:r>
            <a:r>
              <a:rPr lang="ru-RU" dirty="0" err="1">
                <a:latin typeface="Arial Narrow" panose="020B0606020202030204" pitchFamily="34" charset="0"/>
              </a:rPr>
              <a:t>сътрудничество</a:t>
            </a:r>
            <a:r>
              <a:rPr lang="ru-RU" dirty="0">
                <a:latin typeface="Arial Narrow" panose="020B0606020202030204" pitchFamily="34" charset="0"/>
              </a:rPr>
              <a:t>. Координатор по </a:t>
            </a:r>
            <a:r>
              <a:rPr lang="ru-RU" dirty="0" err="1">
                <a:latin typeface="Arial Narrow" panose="020B0606020202030204" pitchFamily="34" charset="0"/>
              </a:rPr>
              <a:t>изпълнението</a:t>
            </a:r>
            <a:r>
              <a:rPr lang="ru-RU" dirty="0">
                <a:latin typeface="Arial Narrow" panose="020B0606020202030204" pitchFamily="34" charset="0"/>
              </a:rPr>
              <a:t> на меморандума от страна на УНСС е проф. д-р Снежана </a:t>
            </a:r>
            <a:r>
              <a:rPr lang="ru-RU" dirty="0" err="1">
                <a:latin typeface="Arial Narrow" panose="020B0606020202030204" pitchFamily="34" charset="0"/>
              </a:rPr>
              <a:t>Башева</a:t>
            </a:r>
            <a:r>
              <a:rPr lang="ru-RU" dirty="0">
                <a:latin typeface="Arial Narrow" panose="020B0606020202030204" pitchFamily="34" charset="0"/>
              </a:rPr>
              <a:t>, декан на </a:t>
            </a:r>
            <a:r>
              <a:rPr lang="ru-RU" dirty="0" smtClean="0">
                <a:latin typeface="Arial Narrow" panose="020B0606020202030204" pitchFamily="34" charset="0"/>
              </a:rPr>
              <a:t>ФСФ, </a:t>
            </a:r>
            <a:r>
              <a:rPr lang="ru-RU" dirty="0">
                <a:latin typeface="Arial Narrow" panose="020B0606020202030204" pitchFamily="34" charset="0"/>
              </a:rPr>
              <a:t>а от страна на </a:t>
            </a:r>
            <a:r>
              <a:rPr lang="ru-RU" dirty="0" smtClean="0">
                <a:latin typeface="Arial Narrow" panose="020B0606020202030204" pitchFamily="34" charset="0"/>
              </a:rPr>
              <a:t>«</a:t>
            </a:r>
            <a:r>
              <a:rPr lang="ru-RU" dirty="0" err="1" smtClean="0">
                <a:latin typeface="Arial Narrow" panose="020B0606020202030204" pitchFamily="34" charset="0"/>
              </a:rPr>
              <a:t>Ърнст</a:t>
            </a:r>
            <a:r>
              <a:rPr lang="ru-RU" dirty="0" smtClean="0">
                <a:latin typeface="Arial Narrow" panose="020B0606020202030204" pitchFamily="34" charset="0"/>
              </a:rPr>
              <a:t> </a:t>
            </a:r>
            <a:r>
              <a:rPr lang="ru-RU" dirty="0">
                <a:latin typeface="Arial Narrow" panose="020B0606020202030204" pitchFamily="34" charset="0"/>
              </a:rPr>
              <a:t>и Янг </a:t>
            </a:r>
            <a:r>
              <a:rPr lang="ru-RU" dirty="0" err="1" smtClean="0">
                <a:latin typeface="Arial Narrow" panose="020B0606020202030204" pitchFamily="34" charset="0"/>
              </a:rPr>
              <a:t>България</a:t>
            </a:r>
            <a:r>
              <a:rPr lang="ru-RU" dirty="0" smtClean="0">
                <a:latin typeface="Arial Narrow" panose="020B0606020202030204" pitchFamily="34" charset="0"/>
              </a:rPr>
              <a:t>» ЕООД </a:t>
            </a:r>
            <a:r>
              <a:rPr lang="ru-RU" dirty="0">
                <a:latin typeface="Arial Narrow" panose="020B0606020202030204" pitchFamily="34" charset="0"/>
              </a:rPr>
              <a:t>– Надя </a:t>
            </a:r>
            <a:r>
              <a:rPr lang="ru-RU" dirty="0" err="1">
                <a:latin typeface="Arial Narrow" panose="020B0606020202030204" pitchFamily="34" charset="0"/>
              </a:rPr>
              <a:t>Михова</a:t>
            </a:r>
            <a:r>
              <a:rPr lang="ru-RU" dirty="0">
                <a:latin typeface="Arial Narrow" panose="020B0606020202030204" pitchFamily="34" charset="0"/>
              </a:rPr>
              <a:t>, </a:t>
            </a:r>
            <a:r>
              <a:rPr lang="ru-RU" dirty="0" err="1">
                <a:latin typeface="Arial Narrow" panose="020B0606020202030204" pitchFamily="34" charset="0"/>
              </a:rPr>
              <a:t>мениджър</a:t>
            </a:r>
            <a:r>
              <a:rPr lang="ru-RU" dirty="0">
                <a:latin typeface="Arial Narrow" panose="020B0606020202030204" pitchFamily="34" charset="0"/>
              </a:rPr>
              <a:t> </a:t>
            </a:r>
            <a:r>
              <a:rPr lang="ru-RU" dirty="0" smtClean="0">
                <a:latin typeface="Arial Narrow" panose="020B0606020202030204" pitchFamily="34" charset="0"/>
              </a:rPr>
              <a:t>«</a:t>
            </a:r>
            <a:r>
              <a:rPr lang="ru-RU" dirty="0" err="1" smtClean="0">
                <a:latin typeface="Arial Narrow" panose="020B0606020202030204" pitchFamily="34" charset="0"/>
              </a:rPr>
              <a:t>Човешки</a:t>
            </a:r>
            <a:r>
              <a:rPr lang="ru-RU" dirty="0" smtClean="0">
                <a:latin typeface="Arial Narrow" panose="020B0606020202030204" pitchFamily="34" charset="0"/>
              </a:rPr>
              <a:t> </a:t>
            </a:r>
            <a:r>
              <a:rPr lang="ru-RU" dirty="0" err="1" smtClean="0">
                <a:latin typeface="Arial Narrow" panose="020B0606020202030204" pitchFamily="34" charset="0"/>
              </a:rPr>
              <a:t>ресурси</a:t>
            </a:r>
            <a:r>
              <a:rPr lang="ru-RU" dirty="0" smtClean="0">
                <a:latin typeface="Arial Narrow" panose="020B0606020202030204" pitchFamily="34" charset="0"/>
              </a:rPr>
              <a:t>».</a:t>
            </a:r>
            <a:endParaRPr lang="ru-RU" dirty="0">
              <a:latin typeface="Arial Narrow" panose="020B0606020202030204" pitchFamily="34" charset="0"/>
            </a:endParaRPr>
          </a:p>
          <a:p>
            <a:pPr algn="just"/>
            <a:r>
              <a:rPr lang="ru-RU" b="1" dirty="0">
                <a:latin typeface="Arial Narrow" panose="020B0606020202030204" pitchFamily="34" charset="0"/>
              </a:rPr>
              <a:t> </a:t>
            </a:r>
            <a:r>
              <a:rPr lang="ru-RU" b="1" dirty="0" smtClean="0">
                <a:latin typeface="Arial Narrow" panose="020B0606020202030204" pitchFamily="34" charset="0"/>
              </a:rPr>
              <a:t>(2)</a:t>
            </a:r>
            <a:r>
              <a:rPr lang="ru-RU" b="1" dirty="0">
                <a:latin typeface="Arial Narrow" panose="020B0606020202030204" pitchFamily="34" charset="0"/>
              </a:rPr>
              <a:t> </a:t>
            </a:r>
            <a:r>
              <a:rPr lang="ru-RU" dirty="0" smtClean="0">
                <a:latin typeface="Arial Narrow" panose="020B0606020202030204" pitchFamily="34" charset="0"/>
              </a:rPr>
              <a:t>На 16.04.2018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 </a:t>
            </a:r>
            <a:r>
              <a:rPr lang="ru-RU" dirty="0" err="1" smtClean="0">
                <a:latin typeface="Arial Narrow" panose="020B0606020202030204" pitchFamily="34" charset="0"/>
              </a:rPr>
              <a:t>беше</a:t>
            </a:r>
            <a:r>
              <a:rPr lang="ru-RU" dirty="0" smtClean="0">
                <a:latin typeface="Arial Narrow" panose="020B0606020202030204" pitchFamily="34" charset="0"/>
              </a:rPr>
              <a:t>  </a:t>
            </a:r>
            <a:r>
              <a:rPr lang="ru-RU" dirty="0">
                <a:latin typeface="Arial Narrow" panose="020B0606020202030204" pitchFamily="34" charset="0"/>
              </a:rPr>
              <a:t> </a:t>
            </a:r>
            <a:r>
              <a:rPr lang="ru-RU" dirty="0" err="1" smtClean="0">
                <a:latin typeface="Arial Narrow" panose="020B0606020202030204" pitchFamily="34" charset="0"/>
              </a:rPr>
              <a:t>представена</a:t>
            </a:r>
            <a:r>
              <a:rPr lang="ru-RU" dirty="0">
                <a:latin typeface="Arial Narrow" panose="020B0606020202030204" pitchFamily="34" charset="0"/>
              </a:rPr>
              <a:t> </a:t>
            </a:r>
            <a:r>
              <a:rPr lang="ru-RU" dirty="0" smtClean="0">
                <a:latin typeface="Arial Narrow" panose="020B0606020202030204" pitchFamily="34" charset="0"/>
              </a:rPr>
              <a:t>публична </a:t>
            </a:r>
            <a:r>
              <a:rPr lang="ru-RU" dirty="0">
                <a:latin typeface="Arial Narrow" panose="020B0606020202030204" pitchFamily="34" charset="0"/>
              </a:rPr>
              <a:t>лекция </a:t>
            </a:r>
            <a:r>
              <a:rPr lang="ru-RU" dirty="0" smtClean="0">
                <a:latin typeface="Arial Narrow" panose="020B0606020202030204" pitchFamily="34" charset="0"/>
              </a:rPr>
              <a:t>на г-н  </a:t>
            </a:r>
            <a:r>
              <a:rPr lang="ru-RU" dirty="0" err="1">
                <a:latin typeface="Arial Narrow" panose="020B0606020202030204" pitchFamily="34" charset="0"/>
              </a:rPr>
              <a:t>Майкъл</a:t>
            </a:r>
            <a:r>
              <a:rPr lang="ru-RU" dirty="0">
                <a:latin typeface="Arial Narrow" panose="020B0606020202030204" pitchFamily="34" charset="0"/>
              </a:rPr>
              <a:t> </a:t>
            </a:r>
            <a:r>
              <a:rPr lang="ru-RU" dirty="0" err="1">
                <a:latin typeface="Arial Narrow" panose="020B0606020202030204" pitchFamily="34" charset="0"/>
              </a:rPr>
              <a:t>Пепърс</a:t>
            </a:r>
            <a:r>
              <a:rPr lang="ru-RU" dirty="0">
                <a:latin typeface="Arial Narrow" panose="020B0606020202030204" pitchFamily="34" charset="0"/>
              </a:rPr>
              <a:t> на тема "</a:t>
            </a:r>
            <a:r>
              <a:rPr lang="ru-RU" dirty="0" err="1">
                <a:latin typeface="Arial Narrow" panose="020B0606020202030204" pitchFamily="34" charset="0"/>
              </a:rPr>
              <a:t>Професията</a:t>
            </a:r>
            <a:r>
              <a:rPr lang="ru-RU" dirty="0">
                <a:latin typeface="Arial Narrow" panose="020B0606020202030204" pitchFamily="34" charset="0"/>
              </a:rPr>
              <a:t> </a:t>
            </a:r>
            <a:r>
              <a:rPr lang="ru-RU" dirty="0" err="1">
                <a:latin typeface="Arial Narrow" panose="020B0606020202030204" pitchFamily="34" charset="0"/>
              </a:rPr>
              <a:t>вътрешен</a:t>
            </a:r>
            <a:r>
              <a:rPr lang="ru-RU" dirty="0">
                <a:latin typeface="Arial Narrow" panose="020B0606020202030204" pitchFamily="34" charset="0"/>
              </a:rPr>
              <a:t> </a:t>
            </a:r>
            <a:r>
              <a:rPr lang="ru-RU" dirty="0" err="1">
                <a:latin typeface="Arial Narrow" panose="020B0606020202030204" pitchFamily="34" charset="0"/>
              </a:rPr>
              <a:t>одитор</a:t>
            </a:r>
            <a:r>
              <a:rPr lang="ru-RU" dirty="0">
                <a:latin typeface="Arial Narrow" panose="020B0606020202030204" pitchFamily="34" charset="0"/>
              </a:rPr>
              <a:t> - </a:t>
            </a:r>
            <a:r>
              <a:rPr lang="ru-RU" dirty="0" err="1">
                <a:latin typeface="Arial Narrow" panose="020B0606020202030204" pitchFamily="34" charset="0"/>
              </a:rPr>
              <a:t>въздействие</a:t>
            </a:r>
            <a:r>
              <a:rPr lang="ru-RU" dirty="0">
                <a:latin typeface="Arial Narrow" panose="020B0606020202030204" pitchFamily="34" charset="0"/>
              </a:rPr>
              <a:t> в </a:t>
            </a:r>
            <a:r>
              <a:rPr lang="ru-RU" dirty="0" err="1">
                <a:latin typeface="Arial Narrow" panose="020B0606020202030204" pitchFamily="34" charset="0"/>
              </a:rPr>
              <a:t>световен</a:t>
            </a:r>
            <a:r>
              <a:rPr lang="ru-RU" dirty="0">
                <a:latin typeface="Arial Narrow" panose="020B0606020202030204" pitchFamily="34" charset="0"/>
              </a:rPr>
              <a:t> </a:t>
            </a:r>
            <a:r>
              <a:rPr lang="ru-RU" dirty="0" err="1">
                <a:latin typeface="Arial Narrow" panose="020B0606020202030204" pitchFamily="34" charset="0"/>
              </a:rPr>
              <a:t>мащаб</a:t>
            </a:r>
            <a:r>
              <a:rPr lang="ru-RU" dirty="0">
                <a:latin typeface="Arial Narrow" panose="020B0606020202030204" pitchFamily="34" charset="0"/>
              </a:rPr>
              <a:t> и </a:t>
            </a:r>
            <a:r>
              <a:rPr lang="ru-RU" dirty="0" err="1">
                <a:latin typeface="Arial Narrow" panose="020B0606020202030204" pitchFamily="34" charset="0"/>
              </a:rPr>
              <a:t>възможности</a:t>
            </a:r>
            <a:r>
              <a:rPr lang="ru-RU" dirty="0">
                <a:latin typeface="Arial Narrow" panose="020B0606020202030204" pitchFamily="34" charset="0"/>
              </a:rPr>
              <a:t> за </a:t>
            </a:r>
            <a:r>
              <a:rPr lang="ru-RU" dirty="0" err="1">
                <a:latin typeface="Arial Narrow" panose="020B0606020202030204" pitchFamily="34" charset="0"/>
              </a:rPr>
              <a:t>висше</a:t>
            </a:r>
            <a:r>
              <a:rPr lang="ru-RU" dirty="0">
                <a:latin typeface="Arial Narrow" panose="020B0606020202030204" pitchFamily="34" charset="0"/>
              </a:rPr>
              <a:t> </a:t>
            </a:r>
            <a:r>
              <a:rPr lang="ru-RU" dirty="0" smtClean="0">
                <a:latin typeface="Arial Narrow" panose="020B0606020202030204" pitchFamily="34" charset="0"/>
              </a:rPr>
              <a:t>образование«</a:t>
            </a:r>
          </a:p>
          <a:p>
            <a:pPr algn="just"/>
            <a:r>
              <a:rPr lang="ru-RU" b="1" dirty="0" smtClean="0">
                <a:latin typeface="Arial Narrow" panose="020B0606020202030204" pitchFamily="34" charset="0"/>
              </a:rPr>
              <a:t>(3) </a:t>
            </a:r>
            <a:r>
              <a:rPr lang="ru-RU" dirty="0" smtClean="0">
                <a:latin typeface="Arial Narrow" panose="020B0606020202030204" pitchFamily="34" charset="0"/>
              </a:rPr>
              <a:t>На 28.04.2018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 </a:t>
            </a:r>
            <a:r>
              <a:rPr lang="ru-RU" dirty="0" err="1">
                <a:latin typeface="Arial Narrow" panose="020B0606020202030204" pitchFamily="34" charset="0"/>
              </a:rPr>
              <a:t>Деканът</a:t>
            </a:r>
            <a:r>
              <a:rPr lang="ru-RU" dirty="0">
                <a:latin typeface="Arial Narrow" panose="020B0606020202030204" pitchFamily="34" charset="0"/>
              </a:rPr>
              <a:t> на </a:t>
            </a:r>
            <a:r>
              <a:rPr lang="ru-RU" dirty="0" err="1">
                <a:latin typeface="Arial Narrow" panose="020B0606020202030204" pitchFamily="34" charset="0"/>
              </a:rPr>
              <a:t>факултета</a:t>
            </a:r>
            <a:r>
              <a:rPr lang="ru-RU" dirty="0">
                <a:latin typeface="Arial Narrow" panose="020B0606020202030204" pitchFamily="34" charset="0"/>
              </a:rPr>
              <a:t>, проф. д-р </a:t>
            </a:r>
            <a:r>
              <a:rPr lang="ru-RU" dirty="0" err="1" smtClean="0">
                <a:latin typeface="Arial Narrow" panose="020B0606020202030204" pitchFamily="34" charset="0"/>
              </a:rPr>
              <a:t>Сн.Башева</a:t>
            </a:r>
            <a:r>
              <a:rPr lang="ru-RU" dirty="0" smtClean="0">
                <a:latin typeface="Arial Narrow" panose="020B0606020202030204" pitchFamily="34" charset="0"/>
              </a:rPr>
              <a:t>, </a:t>
            </a:r>
            <a:r>
              <a:rPr lang="ru-RU" dirty="0">
                <a:latin typeface="Arial Narrow" panose="020B0606020202030204" pitchFamily="34" charset="0"/>
              </a:rPr>
              <a:t>се </a:t>
            </a:r>
            <a:r>
              <a:rPr lang="ru-RU" dirty="0" err="1">
                <a:latin typeface="Arial Narrow" panose="020B0606020202030204" pitchFamily="34" charset="0"/>
              </a:rPr>
              <a:t>срещна</a:t>
            </a:r>
            <a:r>
              <a:rPr lang="ru-RU" dirty="0">
                <a:latin typeface="Arial Narrow" panose="020B0606020202030204" pitchFamily="34" charset="0"/>
              </a:rPr>
              <a:t> с </a:t>
            </a:r>
            <a:r>
              <a:rPr lang="ru-RU" dirty="0" err="1">
                <a:latin typeface="Arial Narrow" panose="020B0606020202030204" pitchFamily="34" charset="0"/>
              </a:rPr>
              <a:t>еврокомисар</a:t>
            </a:r>
            <a:r>
              <a:rPr lang="ru-RU" dirty="0">
                <a:latin typeface="Arial Narrow" panose="020B0606020202030204" pitchFamily="34" charset="0"/>
              </a:rPr>
              <a:t> Мария </a:t>
            </a:r>
            <a:r>
              <a:rPr lang="ru-RU" dirty="0" err="1">
                <a:latin typeface="Arial Narrow" panose="020B0606020202030204" pitchFamily="34" charset="0"/>
              </a:rPr>
              <a:t>Габриел</a:t>
            </a:r>
            <a:r>
              <a:rPr lang="ru-RU" dirty="0" smtClean="0">
                <a:latin typeface="Arial Narrow" panose="020B0606020202030204" pitchFamily="34" charset="0"/>
              </a:rPr>
              <a:t>. </a:t>
            </a:r>
            <a:endParaRPr lang="bg-BG" dirty="0">
              <a:latin typeface="Arial Narrow" panose="020B0606020202030204" pitchFamily="34" charset="0"/>
            </a:endParaRPr>
          </a:p>
        </p:txBody>
      </p:sp>
    </p:spTree>
    <p:extLst>
      <p:ext uri="{BB962C8B-B14F-4D97-AF65-F5344CB8AC3E}">
        <p14:creationId xmlns:p14="http://schemas.microsoft.com/office/powerpoint/2010/main" val="644551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560840" cy="6048672"/>
          </a:xfrm>
        </p:spPr>
        <p:txBody>
          <a:bodyPr>
            <a:normAutofit/>
          </a:bodyPr>
          <a:lstStyle/>
          <a:p>
            <a:r>
              <a:rPr lang="ru-RU" sz="1400" dirty="0" smtClean="0">
                <a:solidFill>
                  <a:schemeClr val="accent1"/>
                </a:solidFill>
                <a:latin typeface="Arial Narrow" panose="020B0606020202030204" pitchFamily="34" charset="0"/>
              </a:rPr>
              <a:t/>
            </a:r>
            <a:br>
              <a:rPr lang="ru-RU" sz="1400" dirty="0" smtClean="0">
                <a:solidFill>
                  <a:schemeClr val="accent1"/>
                </a:solidFill>
                <a:latin typeface="Arial Narrow" panose="020B0606020202030204" pitchFamily="34" charset="0"/>
              </a:rPr>
            </a:br>
            <a:r>
              <a:rPr lang="ru-RU" sz="1400" dirty="0">
                <a:solidFill>
                  <a:schemeClr val="accent1"/>
                </a:solidFill>
                <a:latin typeface="Arial Narrow" panose="020B0606020202030204" pitchFamily="34" charset="0"/>
              </a:rPr>
              <a:t/>
            </a:r>
            <a:br>
              <a:rPr lang="ru-RU" sz="1400" dirty="0">
                <a:solidFill>
                  <a:schemeClr val="accent1"/>
                </a:solidFill>
                <a:latin typeface="Arial Narrow" panose="020B0606020202030204" pitchFamily="34" charset="0"/>
              </a:rPr>
            </a:br>
            <a:r>
              <a:rPr lang="ru-RU" sz="1400" dirty="0" smtClean="0">
                <a:solidFill>
                  <a:schemeClr val="accent1"/>
                </a:solidFill>
                <a:latin typeface="Arial Narrow" panose="020B0606020202030204" pitchFamily="34" charset="0"/>
              </a:rPr>
              <a:t/>
            </a:r>
            <a:br>
              <a:rPr lang="ru-RU" sz="1400" dirty="0" smtClean="0">
                <a:solidFill>
                  <a:schemeClr val="accent1"/>
                </a:solidFill>
                <a:latin typeface="Arial Narrow" panose="020B0606020202030204" pitchFamily="34" charset="0"/>
              </a:rPr>
            </a:br>
            <a:r>
              <a:rPr lang="ru-RU" sz="1400" dirty="0">
                <a:solidFill>
                  <a:schemeClr val="accent1"/>
                </a:solidFill>
                <a:latin typeface="Arial Narrow" panose="020B0606020202030204" pitchFamily="34" charset="0"/>
              </a:rPr>
              <a:t/>
            </a:r>
            <a:br>
              <a:rPr lang="ru-RU" sz="1400" dirty="0">
                <a:solidFill>
                  <a:schemeClr val="accent1"/>
                </a:solidFill>
                <a:latin typeface="Arial Narrow" panose="020B0606020202030204" pitchFamily="34" charset="0"/>
              </a:rPr>
            </a:br>
            <a:r>
              <a:rPr lang="ru-RU" sz="1400" dirty="0" smtClean="0">
                <a:latin typeface="Arial Narrow" panose="020B0606020202030204" pitchFamily="34" charset="0"/>
              </a:rPr>
              <a:t/>
            </a:r>
            <a:br>
              <a:rPr lang="ru-RU" sz="1400" dirty="0" smtClean="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r>
              <a:rPr lang="ru-RU" sz="1400" dirty="0" smtClean="0">
                <a:latin typeface="Arial Narrow" panose="020B0606020202030204" pitchFamily="34" charset="0"/>
              </a:rPr>
              <a:t/>
            </a:r>
            <a:br>
              <a:rPr lang="ru-RU" sz="1400" dirty="0" smtClean="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r>
              <a:rPr lang="ru-RU" sz="1400" dirty="0" smtClean="0">
                <a:latin typeface="Arial Narrow" panose="020B0606020202030204" pitchFamily="34" charset="0"/>
              </a:rPr>
              <a:t/>
            </a:r>
            <a:br>
              <a:rPr lang="ru-RU" sz="1400" dirty="0" smtClean="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r>
              <a:rPr lang="ru-RU" sz="1400" dirty="0" smtClean="0">
                <a:latin typeface="Arial Narrow" panose="020B0606020202030204" pitchFamily="34" charset="0"/>
              </a:rPr>
              <a:t/>
            </a:r>
            <a:br>
              <a:rPr lang="ru-RU" sz="1400" dirty="0" smtClean="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r>
              <a:rPr lang="ru-RU" sz="1400" dirty="0" smtClean="0">
                <a:latin typeface="Arial Narrow" panose="020B0606020202030204" pitchFamily="34" charset="0"/>
              </a:rPr>
              <a:t/>
            </a:r>
            <a:br>
              <a:rPr lang="ru-RU" sz="1400" dirty="0" smtClean="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r>
              <a:rPr lang="ru-RU" sz="1400" dirty="0">
                <a:latin typeface="Arial Narrow" panose="020B0606020202030204" pitchFamily="34" charset="0"/>
              </a:rPr>
              <a:t/>
            </a:r>
            <a:br>
              <a:rPr lang="ru-RU" sz="1400" dirty="0">
                <a:latin typeface="Arial Narrow" panose="020B0606020202030204" pitchFamily="34" charset="0"/>
              </a:rPr>
            </a:br>
            <a:endParaRPr lang="bg-BG" sz="1400" dirty="0">
              <a:latin typeface="Arial Narrow" panose="020B0606020202030204" pitchFamily="34" charset="0"/>
            </a:endParaRPr>
          </a:p>
        </p:txBody>
      </p:sp>
      <p:sp>
        <p:nvSpPr>
          <p:cNvPr id="3" name="TextBox 2"/>
          <p:cNvSpPr txBox="1"/>
          <p:nvPr/>
        </p:nvSpPr>
        <p:spPr>
          <a:xfrm>
            <a:off x="2123728" y="0"/>
            <a:ext cx="4104456" cy="400110"/>
          </a:xfrm>
          <a:prstGeom prst="rect">
            <a:avLst/>
          </a:prstGeom>
          <a:noFill/>
        </p:spPr>
        <p:txBody>
          <a:bodyPr wrap="square" rtlCol="0">
            <a:spAutoFit/>
          </a:bodyPr>
          <a:lstStyle/>
          <a:p>
            <a:pPr algn="ctr"/>
            <a:r>
              <a:rPr lang="bg-BG" sz="2000" b="1" i="1" dirty="0">
                <a:solidFill>
                  <a:schemeClr val="bg1"/>
                </a:solidFill>
                <a:latin typeface="Arial Narrow" panose="020B0606020202030204" pitchFamily="34" charset="0"/>
              </a:rPr>
              <a:t>Международно сътрудничество</a:t>
            </a:r>
          </a:p>
        </p:txBody>
      </p:sp>
      <p:sp>
        <p:nvSpPr>
          <p:cNvPr id="4" name="Rectangle 3"/>
          <p:cNvSpPr/>
          <p:nvPr/>
        </p:nvSpPr>
        <p:spPr>
          <a:xfrm>
            <a:off x="395536" y="400111"/>
            <a:ext cx="8424936" cy="5816977"/>
          </a:xfrm>
          <a:prstGeom prst="rect">
            <a:avLst/>
          </a:prstGeom>
        </p:spPr>
        <p:txBody>
          <a:bodyPr wrap="square">
            <a:spAutoFit/>
          </a:bodyPr>
          <a:lstStyle/>
          <a:p>
            <a:r>
              <a:rPr lang="ru-RU" b="1" dirty="0" err="1">
                <a:solidFill>
                  <a:schemeClr val="accent1"/>
                </a:solidFill>
                <a:latin typeface="Arial Narrow" panose="020B0606020202030204" pitchFamily="34" charset="0"/>
              </a:rPr>
              <a:t>Дейност</a:t>
            </a:r>
            <a:r>
              <a:rPr lang="ru-RU" b="1" dirty="0">
                <a:solidFill>
                  <a:schemeClr val="accent1"/>
                </a:solidFill>
                <a:latin typeface="Arial Narrow" panose="020B0606020202030204" pitchFamily="34" charset="0"/>
              </a:rPr>
              <a:t> 2 : </a:t>
            </a:r>
            <a:r>
              <a:rPr lang="ru-RU" b="1" dirty="0" err="1">
                <a:solidFill>
                  <a:schemeClr val="accent1"/>
                </a:solidFill>
                <a:latin typeface="Arial Narrow" panose="020B0606020202030204" pitchFamily="34" charset="0"/>
              </a:rPr>
              <a:t>Съвместни</a:t>
            </a:r>
            <a:r>
              <a:rPr lang="ru-RU" b="1" dirty="0">
                <a:solidFill>
                  <a:schemeClr val="accent1"/>
                </a:solidFill>
                <a:latin typeface="Arial Narrow" panose="020B0606020202030204" pitchFamily="34" charset="0"/>
              </a:rPr>
              <a:t> </a:t>
            </a:r>
            <a:r>
              <a:rPr lang="ru-RU" b="1" dirty="0" err="1">
                <a:solidFill>
                  <a:schemeClr val="accent1"/>
                </a:solidFill>
                <a:latin typeface="Arial Narrow" panose="020B0606020202030204" pitchFamily="34" charset="0"/>
              </a:rPr>
              <a:t>научни</a:t>
            </a:r>
            <a:r>
              <a:rPr lang="ru-RU" b="1" dirty="0">
                <a:solidFill>
                  <a:schemeClr val="accent1"/>
                </a:solidFill>
                <a:latin typeface="Arial Narrow" panose="020B0606020202030204" pitchFamily="34" charset="0"/>
              </a:rPr>
              <a:t> </a:t>
            </a:r>
            <a:r>
              <a:rPr lang="ru-RU" b="1" dirty="0" err="1">
                <a:solidFill>
                  <a:schemeClr val="accent1"/>
                </a:solidFill>
                <a:latin typeface="Arial Narrow" panose="020B0606020202030204" pitchFamily="34" charset="0"/>
              </a:rPr>
              <a:t>форуми</a:t>
            </a:r>
            <a:r>
              <a:rPr lang="ru-RU" b="1" dirty="0">
                <a:solidFill>
                  <a:schemeClr val="accent1"/>
                </a:solidFill>
                <a:latin typeface="Arial Narrow" panose="020B0606020202030204" pitchFamily="34" charset="0"/>
              </a:rPr>
              <a:t> с </a:t>
            </a:r>
            <a:r>
              <a:rPr lang="ru-RU" b="1" dirty="0" err="1">
                <a:solidFill>
                  <a:schemeClr val="accent1"/>
                </a:solidFill>
                <a:latin typeface="Arial Narrow" panose="020B0606020202030204" pitchFamily="34" charset="0"/>
              </a:rPr>
              <a:t>чуждестранни</a:t>
            </a:r>
            <a:r>
              <a:rPr lang="ru-RU" b="1" dirty="0">
                <a:solidFill>
                  <a:schemeClr val="accent1"/>
                </a:solidFill>
                <a:latin typeface="Arial Narrow" panose="020B0606020202030204" pitchFamily="34" charset="0"/>
              </a:rPr>
              <a:t> </a:t>
            </a:r>
            <a:r>
              <a:rPr lang="ru-RU" b="1" dirty="0" err="1" smtClean="0">
                <a:solidFill>
                  <a:schemeClr val="accent1"/>
                </a:solidFill>
                <a:latin typeface="Arial Narrow" panose="020B0606020202030204" pitchFamily="34" charset="0"/>
              </a:rPr>
              <a:t>университети</a:t>
            </a:r>
            <a:endParaRPr lang="ru-RU" b="1" dirty="0" smtClean="0">
              <a:solidFill>
                <a:schemeClr val="accent1"/>
              </a:solidFill>
              <a:latin typeface="Arial Narrow" panose="020B0606020202030204" pitchFamily="34" charset="0"/>
            </a:endParaRPr>
          </a:p>
          <a:p>
            <a:endParaRPr lang="bg-BG" dirty="0" smtClean="0">
              <a:latin typeface="Arial Narrow" panose="020B0606020202030204" pitchFamily="34" charset="0"/>
            </a:endParaRPr>
          </a:p>
          <a:p>
            <a:pPr lvl="0" algn="just"/>
            <a:r>
              <a:rPr lang="ru-RU" sz="1600" b="1" dirty="0" smtClean="0">
                <a:latin typeface="Arial Narrow" panose="020B0606020202030204" pitchFamily="34" charset="0"/>
              </a:rPr>
              <a:t>(1) </a:t>
            </a:r>
            <a:r>
              <a:rPr lang="ru-RU" sz="1600" dirty="0" smtClean="0">
                <a:latin typeface="Arial Narrow" panose="020B0606020202030204" pitchFamily="34" charset="0"/>
              </a:rPr>
              <a:t>Представители от </a:t>
            </a:r>
            <a:r>
              <a:rPr lang="ru-RU" sz="1600" dirty="0" err="1" smtClean="0">
                <a:latin typeface="Arial Narrow" panose="020B0606020202030204" pitchFamily="34" charset="0"/>
              </a:rPr>
              <a:t>академичната</a:t>
            </a:r>
            <a:r>
              <a:rPr lang="ru-RU" sz="1600" dirty="0" smtClean="0">
                <a:latin typeface="Arial Narrow" panose="020B0606020202030204" pitchFamily="34" charset="0"/>
              </a:rPr>
              <a:t> </a:t>
            </a:r>
            <a:r>
              <a:rPr lang="ru-RU" sz="1600" dirty="0" err="1" smtClean="0">
                <a:latin typeface="Arial Narrow" panose="020B0606020202030204" pitchFamily="34" charset="0"/>
              </a:rPr>
              <a:t>общност</a:t>
            </a:r>
            <a:r>
              <a:rPr lang="ru-RU" sz="1600" dirty="0" smtClean="0">
                <a:latin typeface="Arial Narrow" panose="020B0606020202030204" pitchFamily="34" charset="0"/>
              </a:rPr>
              <a:t> на ФСФ </a:t>
            </a:r>
            <a:r>
              <a:rPr lang="ru-RU" sz="1600" dirty="0" err="1" smtClean="0">
                <a:latin typeface="Arial Narrow" panose="020B0606020202030204" pitchFamily="34" charset="0"/>
              </a:rPr>
              <a:t>участваха</a:t>
            </a:r>
            <a:r>
              <a:rPr lang="ru-RU" sz="1600" dirty="0" smtClean="0">
                <a:latin typeface="Arial Narrow" panose="020B0606020202030204" pitchFamily="34" charset="0"/>
              </a:rPr>
              <a:t> в </a:t>
            </a:r>
            <a:r>
              <a:rPr lang="ru-RU" sz="1600" dirty="0" err="1" smtClean="0">
                <a:latin typeface="Arial Narrow" panose="020B0606020202030204" pitchFamily="34" charset="0"/>
              </a:rPr>
              <a:t>международни</a:t>
            </a:r>
            <a:r>
              <a:rPr lang="ru-RU" sz="1600" dirty="0" smtClean="0">
                <a:latin typeface="Arial Narrow" panose="020B0606020202030204" pitchFamily="34" charset="0"/>
              </a:rPr>
              <a:t> конференции, </a:t>
            </a:r>
            <a:r>
              <a:rPr lang="ru-RU" sz="1600" dirty="0" err="1" smtClean="0">
                <a:latin typeface="Arial Narrow" panose="020B0606020202030204" pitchFamily="34" charset="0"/>
              </a:rPr>
              <a:t>организирани</a:t>
            </a:r>
            <a:r>
              <a:rPr lang="ru-RU" sz="1600" dirty="0" smtClean="0">
                <a:latin typeface="Arial Narrow" panose="020B0606020202030204" pitchFamily="34" charset="0"/>
              </a:rPr>
              <a:t> от </a:t>
            </a:r>
            <a:r>
              <a:rPr lang="bg-BG" sz="1600" i="1" dirty="0" err="1" smtClean="0">
                <a:latin typeface="Arial Narrow" panose="020B0606020202030204" pitchFamily="34" charset="0"/>
              </a:rPr>
              <a:t>Полтавский</a:t>
            </a:r>
            <a:r>
              <a:rPr lang="bg-BG" sz="1600" i="1" dirty="0" smtClean="0">
                <a:latin typeface="Arial Narrow" panose="020B0606020202030204" pitchFamily="34" charset="0"/>
              </a:rPr>
              <a:t> университет </a:t>
            </a:r>
            <a:r>
              <a:rPr lang="bg-BG" sz="1600" i="1" dirty="0" err="1">
                <a:latin typeface="Arial Narrow" panose="020B0606020202030204" pitchFamily="34" charset="0"/>
              </a:rPr>
              <a:t>э</a:t>
            </a:r>
            <a:r>
              <a:rPr lang="bg-BG" sz="1600" i="1" dirty="0" err="1" smtClean="0">
                <a:latin typeface="Arial Narrow" panose="020B0606020202030204" pitchFamily="34" charset="0"/>
              </a:rPr>
              <a:t>кономики</a:t>
            </a:r>
            <a:r>
              <a:rPr lang="bg-BG" sz="1600" i="1" dirty="0" smtClean="0">
                <a:latin typeface="Arial Narrow" panose="020B0606020202030204" pitchFamily="34" charset="0"/>
              </a:rPr>
              <a:t> и </a:t>
            </a:r>
            <a:r>
              <a:rPr lang="bg-BG" sz="1600" i="1" dirty="0" err="1" smtClean="0">
                <a:latin typeface="Arial Narrow" panose="020B0606020202030204" pitchFamily="34" charset="0"/>
              </a:rPr>
              <a:t>торговли</a:t>
            </a:r>
            <a:r>
              <a:rPr lang="bg-BG" sz="1600" i="1" dirty="0" smtClean="0">
                <a:latin typeface="Arial Narrow" panose="020B0606020202030204" pitchFamily="34" charset="0"/>
              </a:rPr>
              <a:t> </a:t>
            </a:r>
            <a:r>
              <a:rPr lang="ru-RU" sz="1600" i="1" dirty="0" smtClean="0">
                <a:latin typeface="Arial Narrow" panose="020B0606020202030204" pitchFamily="34" charset="0"/>
              </a:rPr>
              <a:t>(</a:t>
            </a:r>
            <a:r>
              <a:rPr lang="bg-BG" sz="1600" i="1" dirty="0" smtClean="0">
                <a:latin typeface="Arial Narrow" panose="020B0606020202030204" pitchFamily="34" charset="0"/>
              </a:rPr>
              <a:t>ПУЕТ</a:t>
            </a:r>
            <a:r>
              <a:rPr lang="ru-RU" sz="1600" i="1" dirty="0" smtClean="0">
                <a:latin typeface="Arial Narrow" panose="020B0606020202030204" pitchFamily="34" charset="0"/>
              </a:rPr>
              <a:t>)</a:t>
            </a:r>
            <a:r>
              <a:rPr lang="bg-BG" sz="1600" i="1" dirty="0" smtClean="0">
                <a:latin typeface="Arial Narrow" panose="020B0606020202030204" pitchFamily="34" charset="0"/>
              </a:rPr>
              <a:t>, Украйна, и </a:t>
            </a:r>
            <a:r>
              <a:rPr lang="bg-BG" sz="1600" i="1" dirty="0" err="1" smtClean="0">
                <a:latin typeface="Arial Narrow" panose="020B0606020202030204" pitchFamily="34" charset="0"/>
              </a:rPr>
              <a:t>Луцкий</a:t>
            </a:r>
            <a:r>
              <a:rPr lang="bg-BG" sz="1600" i="1" dirty="0" smtClean="0">
                <a:latin typeface="Arial Narrow" panose="020B0606020202030204" pitchFamily="34" charset="0"/>
              </a:rPr>
              <a:t> </a:t>
            </a:r>
            <a:r>
              <a:rPr lang="bg-BG" sz="1600" i="1" dirty="0" err="1" smtClean="0">
                <a:latin typeface="Arial Narrow" panose="020B0606020202030204" pitchFamily="34" charset="0"/>
              </a:rPr>
              <a:t>национальный</a:t>
            </a:r>
            <a:r>
              <a:rPr lang="bg-BG" sz="1600" i="1" dirty="0" smtClean="0">
                <a:latin typeface="Arial Narrow" panose="020B0606020202030204" pitchFamily="34" charset="0"/>
              </a:rPr>
              <a:t> технически университет </a:t>
            </a:r>
            <a:r>
              <a:rPr lang="ru-RU" sz="1600" i="1" dirty="0" smtClean="0">
                <a:latin typeface="Arial Narrow" panose="020B0606020202030204" pitchFamily="34" charset="0"/>
              </a:rPr>
              <a:t>(</a:t>
            </a:r>
            <a:r>
              <a:rPr lang="bg-BG" sz="1600" i="1" dirty="0" smtClean="0">
                <a:latin typeface="Arial Narrow" panose="020B0606020202030204" pitchFamily="34" charset="0"/>
              </a:rPr>
              <a:t>ЛНТУ</a:t>
            </a:r>
            <a:r>
              <a:rPr lang="ru-RU" sz="1600" i="1" dirty="0" smtClean="0">
                <a:latin typeface="Arial Narrow" panose="020B0606020202030204" pitchFamily="34" charset="0"/>
              </a:rPr>
              <a:t>)</a:t>
            </a:r>
            <a:r>
              <a:rPr lang="bg-BG" sz="1600" i="1" dirty="0" smtClean="0">
                <a:latin typeface="Arial Narrow" panose="020B0606020202030204" pitchFamily="34" charset="0"/>
              </a:rPr>
              <a:t>, Украйна, </a:t>
            </a:r>
            <a:r>
              <a:rPr lang="bg-BG" sz="1600" dirty="0" smtClean="0">
                <a:latin typeface="Arial Narrow" panose="020B0606020202030204" pitchFamily="34" charset="0"/>
              </a:rPr>
              <a:t>с които УНСС има </a:t>
            </a:r>
            <a:r>
              <a:rPr lang="bg-BG" sz="1600" i="1" dirty="0" smtClean="0">
                <a:latin typeface="Arial Narrow" panose="020B0606020202030204" pitchFamily="34" charset="0"/>
              </a:rPr>
              <a:t>.</a:t>
            </a:r>
            <a:r>
              <a:rPr lang="bg-BG" sz="1600" dirty="0" smtClean="0">
                <a:latin typeface="Arial Narrow" panose="020B0606020202030204" pitchFamily="34" charset="0"/>
              </a:rPr>
              <a:t>сключени договори за сътрудничество през 2013 г.</a:t>
            </a:r>
          </a:p>
          <a:p>
            <a:pPr lvl="0" algn="just"/>
            <a:r>
              <a:rPr lang="bg-BG" sz="1600" b="1" dirty="0" smtClean="0">
                <a:latin typeface="Arial Narrow" panose="020B0606020202030204" pitchFamily="34" charset="0"/>
              </a:rPr>
              <a:t>(2) </a:t>
            </a:r>
            <a:r>
              <a:rPr lang="bg-BG" sz="1600" dirty="0" smtClean="0">
                <a:latin typeface="Arial Narrow" panose="020B0606020202030204" pitchFamily="34" charset="0"/>
              </a:rPr>
              <a:t>Бяха получени покани от </a:t>
            </a:r>
            <a:r>
              <a:rPr lang="bg-BG" sz="1600" i="1" dirty="0" err="1">
                <a:latin typeface="Arial Narrow" panose="020B0606020202030204" pitchFamily="34" charset="0"/>
              </a:rPr>
              <a:t>Луцкий</a:t>
            </a:r>
            <a:r>
              <a:rPr lang="bg-BG" sz="1600" i="1" dirty="0">
                <a:latin typeface="Arial Narrow" panose="020B0606020202030204" pitchFamily="34" charset="0"/>
              </a:rPr>
              <a:t> </a:t>
            </a:r>
            <a:r>
              <a:rPr lang="bg-BG" sz="1600" i="1" dirty="0" err="1">
                <a:latin typeface="Arial Narrow" panose="020B0606020202030204" pitchFamily="34" charset="0"/>
              </a:rPr>
              <a:t>национальный</a:t>
            </a:r>
            <a:r>
              <a:rPr lang="bg-BG" sz="1600" i="1" dirty="0">
                <a:latin typeface="Arial Narrow" panose="020B0606020202030204" pitchFamily="34" charset="0"/>
              </a:rPr>
              <a:t> технически университет </a:t>
            </a:r>
            <a:r>
              <a:rPr lang="ru-RU" sz="1600" i="1" dirty="0">
                <a:latin typeface="Arial Narrow" panose="020B0606020202030204" pitchFamily="34" charset="0"/>
              </a:rPr>
              <a:t>(</a:t>
            </a:r>
            <a:r>
              <a:rPr lang="bg-BG" sz="1600" i="1" dirty="0">
                <a:latin typeface="Arial Narrow" panose="020B0606020202030204" pitchFamily="34" charset="0"/>
              </a:rPr>
              <a:t>ЛНТУ</a:t>
            </a:r>
            <a:r>
              <a:rPr lang="ru-RU" sz="1600" i="1" dirty="0" smtClean="0">
                <a:latin typeface="Arial Narrow" panose="020B0606020202030204" pitchFamily="34" charset="0"/>
              </a:rPr>
              <a:t>)</a:t>
            </a:r>
            <a:r>
              <a:rPr lang="bg-BG" sz="1600" i="1" dirty="0" smtClean="0">
                <a:latin typeface="Arial Narrow" panose="020B0606020202030204" pitchFamily="34" charset="0"/>
              </a:rPr>
              <a:t> </a:t>
            </a:r>
            <a:r>
              <a:rPr lang="bg-BG" sz="1600" dirty="0" smtClean="0">
                <a:latin typeface="Arial Narrow" panose="020B0606020202030204" pitchFamily="34" charset="0"/>
              </a:rPr>
              <a:t>за включване на публикации на колеги в сборници с научни статии, </a:t>
            </a:r>
            <a:r>
              <a:rPr lang="bg-BG" sz="1600" dirty="0" err="1" smtClean="0">
                <a:latin typeface="Arial Narrow" panose="020B0606020202030204" pitchFamily="34" charset="0"/>
              </a:rPr>
              <a:t>идексирани</a:t>
            </a:r>
            <a:r>
              <a:rPr lang="bg-BG" sz="1600" dirty="0" smtClean="0">
                <a:latin typeface="Arial Narrow" panose="020B0606020202030204" pitchFamily="34" charset="0"/>
              </a:rPr>
              <a:t> във вторични бази </a:t>
            </a:r>
            <a:r>
              <a:rPr lang="bg-BG" sz="1600" dirty="0" err="1" smtClean="0">
                <a:latin typeface="Arial Narrow" panose="020B0606020202030204" pitchFamily="34" charset="0"/>
              </a:rPr>
              <a:t>дании</a:t>
            </a:r>
            <a:r>
              <a:rPr lang="bg-BG" sz="1600" dirty="0" smtClean="0">
                <a:latin typeface="Arial Narrow" panose="020B0606020202030204" pitchFamily="34" charset="0"/>
              </a:rPr>
              <a:t>.  Същите бяха изпратени до академичната общност на ФСФ.</a:t>
            </a:r>
          </a:p>
          <a:p>
            <a:pPr lvl="0" algn="just"/>
            <a:r>
              <a:rPr lang="bg-BG" sz="1600" b="1" dirty="0" smtClean="0">
                <a:latin typeface="Arial Narrow" panose="020B0606020202030204" pitchFamily="34" charset="0"/>
              </a:rPr>
              <a:t>(3) </a:t>
            </a:r>
            <a:r>
              <a:rPr lang="bg-BG" sz="1600" dirty="0" smtClean="0">
                <a:latin typeface="Arial Narrow" panose="020B0606020202030204" pitchFamily="34" charset="0"/>
              </a:rPr>
              <a:t>Съвместно с </a:t>
            </a:r>
            <a:r>
              <a:rPr lang="en-US" sz="1600" dirty="0">
                <a:latin typeface="Arial Narrow" panose="020B0606020202030204" pitchFamily="34" charset="0"/>
              </a:rPr>
              <a:t>Alma Mater </a:t>
            </a:r>
            <a:r>
              <a:rPr lang="en-US" sz="1600" dirty="0" err="1">
                <a:latin typeface="Arial Narrow" panose="020B0606020202030204" pitchFamily="34" charset="0"/>
              </a:rPr>
              <a:t>Studiorum</a:t>
            </a:r>
            <a:r>
              <a:rPr lang="en-US" sz="1600" dirty="0">
                <a:latin typeface="Arial Narrow" panose="020B0606020202030204" pitchFamily="34" charset="0"/>
              </a:rPr>
              <a:t> </a:t>
            </a:r>
            <a:r>
              <a:rPr lang="en-US" sz="1600" dirty="0" err="1">
                <a:latin typeface="Arial Narrow" panose="020B0606020202030204" pitchFamily="34" charset="0"/>
              </a:rPr>
              <a:t>Universita</a:t>
            </a:r>
            <a:r>
              <a:rPr lang="en-US" sz="1600" dirty="0">
                <a:latin typeface="Arial Narrow" panose="020B0606020202030204" pitchFamily="34" charset="0"/>
              </a:rPr>
              <a:t> di Bologna-</a:t>
            </a:r>
            <a:r>
              <a:rPr lang="en-US" sz="1600" dirty="0" err="1">
                <a:latin typeface="Arial Narrow" panose="020B0606020202030204" pitchFamily="34" charset="0"/>
              </a:rPr>
              <a:t>Sede</a:t>
            </a:r>
            <a:r>
              <a:rPr lang="en-US" sz="1600" dirty="0">
                <a:latin typeface="Arial Narrow" panose="020B0606020202030204" pitchFamily="34" charset="0"/>
              </a:rPr>
              <a:t> di Rimini – Italia; - University of Split, Faculty of Economics – Croatia; - </a:t>
            </a:r>
            <a:r>
              <a:rPr lang="bg-BG" sz="1600" dirty="0" err="1">
                <a:latin typeface="Arial Narrow" panose="020B0606020202030204" pitchFamily="34" charset="0"/>
              </a:rPr>
              <a:t>Полтавский</a:t>
            </a:r>
            <a:r>
              <a:rPr lang="bg-BG" sz="1600" dirty="0">
                <a:latin typeface="Arial Narrow" panose="020B0606020202030204" pitchFamily="34" charset="0"/>
              </a:rPr>
              <a:t> Университет </a:t>
            </a:r>
            <a:r>
              <a:rPr lang="bg-BG" sz="1600" dirty="0" err="1">
                <a:latin typeface="Arial Narrow" panose="020B0606020202030204" pitchFamily="34" charset="0"/>
              </a:rPr>
              <a:t>Экономики</a:t>
            </a:r>
            <a:r>
              <a:rPr lang="bg-BG" sz="1600" dirty="0">
                <a:latin typeface="Arial Narrow" panose="020B0606020202030204" pitchFamily="34" charset="0"/>
              </a:rPr>
              <a:t> и </a:t>
            </a:r>
            <a:r>
              <a:rPr lang="bg-BG" sz="1600" dirty="0" err="1">
                <a:latin typeface="Arial Narrow" panose="020B0606020202030204" pitchFamily="34" charset="0"/>
              </a:rPr>
              <a:t>Торговли</a:t>
            </a:r>
            <a:r>
              <a:rPr lang="bg-BG" sz="1600" dirty="0">
                <a:latin typeface="Arial Narrow" panose="020B0606020202030204" pitchFamily="34" charset="0"/>
              </a:rPr>
              <a:t> – Украйна; - </a:t>
            </a:r>
            <a:r>
              <a:rPr lang="bg-BG" sz="1600" dirty="0" err="1">
                <a:latin typeface="Arial Narrow" panose="020B0606020202030204" pitchFamily="34" charset="0"/>
              </a:rPr>
              <a:t>Луцкий</a:t>
            </a:r>
            <a:r>
              <a:rPr lang="bg-BG" sz="1600" dirty="0">
                <a:latin typeface="Arial Narrow" panose="020B0606020202030204" pitchFamily="34" charset="0"/>
              </a:rPr>
              <a:t> </a:t>
            </a:r>
            <a:r>
              <a:rPr lang="bg-BG" sz="1600" dirty="0" err="1">
                <a:latin typeface="Arial Narrow" panose="020B0606020202030204" pitchFamily="34" charset="0"/>
              </a:rPr>
              <a:t>Национальны</a:t>
            </a:r>
            <a:r>
              <a:rPr lang="bg-BG" sz="1600" dirty="0">
                <a:latin typeface="Arial Narrow" panose="020B0606020202030204" pitchFamily="34" charset="0"/>
              </a:rPr>
              <a:t> </a:t>
            </a:r>
            <a:r>
              <a:rPr lang="bg-BG" sz="1600" dirty="0" err="1">
                <a:latin typeface="Arial Narrow" panose="020B0606020202030204" pitchFamily="34" charset="0"/>
              </a:rPr>
              <a:t>Технический</a:t>
            </a:r>
            <a:r>
              <a:rPr lang="bg-BG" sz="1600" dirty="0">
                <a:latin typeface="Arial Narrow" panose="020B0606020202030204" pitchFamily="34" charset="0"/>
              </a:rPr>
              <a:t> Университет – Украйна; - </a:t>
            </a:r>
            <a:r>
              <a:rPr lang="en-US" sz="1600" dirty="0">
                <a:latin typeface="Arial Narrow" panose="020B0606020202030204" pitchFamily="34" charset="0"/>
              </a:rPr>
              <a:t>Lodz University of Technology – Poland; - University of Rijeka, Faculty of Economics – Croatia; - Ss. Cyril and Methodius University of Skopje – Republic of </a:t>
            </a:r>
            <a:r>
              <a:rPr lang="en-US" sz="1600" dirty="0" smtClean="0">
                <a:latin typeface="Arial Narrow" panose="020B0606020202030204" pitchFamily="34" charset="0"/>
              </a:rPr>
              <a:t>Macedonia</a:t>
            </a:r>
            <a:r>
              <a:rPr lang="ru-RU" sz="1600" dirty="0">
                <a:latin typeface="Arial Narrow" panose="020B0606020202030204" pitchFamily="34" charset="0"/>
              </a:rPr>
              <a:t> </a:t>
            </a:r>
            <a:r>
              <a:rPr lang="ru-RU" sz="1600" dirty="0" err="1" smtClean="0">
                <a:latin typeface="Arial Narrow" panose="020B0606020202030204" pitchFamily="34" charset="0"/>
              </a:rPr>
              <a:t>беше</a:t>
            </a:r>
            <a:r>
              <a:rPr lang="ru-RU" sz="1600" dirty="0" smtClean="0">
                <a:latin typeface="Arial Narrow" panose="020B0606020202030204" pitchFamily="34" charset="0"/>
              </a:rPr>
              <a:t> </a:t>
            </a:r>
            <a:r>
              <a:rPr lang="ru-RU" sz="1600" dirty="0" err="1" smtClean="0">
                <a:latin typeface="Arial Narrow" panose="020B0606020202030204" pitchFamily="34" charset="0"/>
              </a:rPr>
              <a:t>организирана</a:t>
            </a:r>
            <a:r>
              <a:rPr lang="ru-RU" sz="1600" dirty="0" smtClean="0">
                <a:latin typeface="Arial Narrow" panose="020B0606020202030204" pitchFamily="34" charset="0"/>
              </a:rPr>
              <a:t> и проведена в УНСС на 23.11.2018 г. 14-та </a:t>
            </a:r>
            <a:r>
              <a:rPr lang="ru-RU" sz="1600" dirty="0" err="1">
                <a:latin typeface="Arial Narrow" panose="020B0606020202030204" pitchFamily="34" charset="0"/>
              </a:rPr>
              <a:t>международна</a:t>
            </a:r>
            <a:r>
              <a:rPr lang="ru-RU" sz="1600" dirty="0">
                <a:latin typeface="Arial Narrow" panose="020B0606020202030204" pitchFamily="34" charset="0"/>
              </a:rPr>
              <a:t> научна конференция на </a:t>
            </a:r>
            <a:r>
              <a:rPr lang="ru-RU" sz="1600" dirty="0" err="1">
                <a:latin typeface="Arial Narrow" panose="020B0606020202030204" pitchFamily="34" charset="0"/>
              </a:rPr>
              <a:t>младите</a:t>
            </a:r>
            <a:r>
              <a:rPr lang="ru-RU" sz="1600" dirty="0">
                <a:latin typeface="Arial Narrow" panose="020B0606020202030204" pitchFamily="34" charset="0"/>
              </a:rPr>
              <a:t> </a:t>
            </a:r>
            <a:r>
              <a:rPr lang="ru-RU" sz="1600" dirty="0" err="1">
                <a:latin typeface="Arial Narrow" panose="020B0606020202030204" pitchFamily="34" charset="0"/>
              </a:rPr>
              <a:t>учени</a:t>
            </a:r>
            <a:r>
              <a:rPr lang="ru-RU" sz="1600" dirty="0">
                <a:latin typeface="Arial Narrow" panose="020B0606020202030204" pitchFamily="34" charset="0"/>
              </a:rPr>
              <a:t> на тема </a:t>
            </a:r>
            <a:r>
              <a:rPr lang="ru-RU" sz="1400" dirty="0">
                <a:latin typeface="Arial Narrow" panose="020B0606020202030204" pitchFamily="34" charset="0"/>
              </a:rPr>
              <a:t>„ИКОНОМИКАТА НА БЪЛГАРИЯ И ЕВРОПЕЙСКИЯ СЪЮЗ В ДИГИТАЛНИЯ СВЯТ</a:t>
            </a:r>
            <a:r>
              <a:rPr lang="ru-RU" sz="1400" dirty="0" smtClean="0">
                <a:latin typeface="Arial Narrow" panose="020B0606020202030204" pitchFamily="34" charset="0"/>
              </a:rPr>
              <a:t>”.</a:t>
            </a:r>
            <a:endParaRPr lang="bg-BG" sz="1400" dirty="0" smtClean="0">
              <a:latin typeface="Arial Narrow" panose="020B0606020202030204" pitchFamily="34" charset="0"/>
            </a:endParaRPr>
          </a:p>
          <a:p>
            <a:pPr lvl="0" algn="just"/>
            <a:r>
              <a:rPr lang="ru-RU" sz="1600" b="1" dirty="0" smtClean="0">
                <a:latin typeface="Arial Narrow" panose="020B0606020202030204" pitchFamily="34" charset="0"/>
              </a:rPr>
              <a:t>(4)</a:t>
            </a:r>
            <a:r>
              <a:rPr lang="ru-RU" sz="1600" dirty="0" smtClean="0">
                <a:latin typeface="Arial Narrow" panose="020B0606020202030204" pitchFamily="34" charset="0"/>
              </a:rPr>
              <a:t> </a:t>
            </a:r>
            <a:r>
              <a:rPr lang="ru-RU" sz="1600" dirty="0" err="1" smtClean="0">
                <a:latin typeface="Arial Narrow" panose="020B0606020202030204" pitchFamily="34" charset="0"/>
              </a:rPr>
              <a:t>През</a:t>
            </a:r>
            <a:r>
              <a:rPr lang="ru-RU" sz="1600" dirty="0" smtClean="0">
                <a:latin typeface="Arial Narrow" panose="020B0606020202030204" pitchFamily="34" charset="0"/>
              </a:rPr>
              <a:t> </a:t>
            </a:r>
            <a:r>
              <a:rPr lang="ru-RU" sz="1600" dirty="0" err="1" smtClean="0">
                <a:latin typeface="Arial Narrow" panose="020B0606020202030204" pitchFamily="34" charset="0"/>
              </a:rPr>
              <a:t>отчетния</a:t>
            </a:r>
            <a:r>
              <a:rPr lang="ru-RU" sz="1600" dirty="0" smtClean="0">
                <a:latin typeface="Arial Narrow" panose="020B0606020202030204" pitchFamily="34" charset="0"/>
              </a:rPr>
              <a:t> период </a:t>
            </a:r>
            <a:r>
              <a:rPr lang="ru-RU" sz="1600" dirty="0" err="1" smtClean="0">
                <a:latin typeface="Arial Narrow" panose="020B0606020202030204" pitchFamily="34" charset="0"/>
              </a:rPr>
              <a:t>редовно</a:t>
            </a:r>
            <a:r>
              <a:rPr lang="ru-RU" sz="1600" dirty="0" smtClean="0">
                <a:latin typeface="Arial Narrow" panose="020B0606020202030204" pitchFamily="34" charset="0"/>
              </a:rPr>
              <a:t> </a:t>
            </a:r>
            <a:r>
              <a:rPr lang="ru-RU" sz="1600" dirty="0" err="1" smtClean="0">
                <a:latin typeface="Arial Narrow" panose="020B0606020202030204" pitchFamily="34" charset="0"/>
              </a:rPr>
              <a:t>беше</a:t>
            </a:r>
            <a:r>
              <a:rPr lang="ru-RU" sz="1600" dirty="0" smtClean="0">
                <a:latin typeface="Arial Narrow" panose="020B0606020202030204" pitchFamily="34" charset="0"/>
              </a:rPr>
              <a:t> </a:t>
            </a:r>
            <a:r>
              <a:rPr lang="ru-RU" sz="1600" dirty="0" err="1" smtClean="0">
                <a:latin typeface="Arial Narrow" panose="020B0606020202030204" pitchFamily="34" charset="0"/>
              </a:rPr>
              <a:t>препращана</a:t>
            </a:r>
            <a:r>
              <a:rPr lang="ru-RU" sz="1600" dirty="0" smtClean="0">
                <a:latin typeface="Arial Narrow" panose="020B0606020202030204" pitchFamily="34" charset="0"/>
              </a:rPr>
              <a:t> до трите </a:t>
            </a:r>
            <a:r>
              <a:rPr lang="ru-RU" sz="1600" dirty="0" err="1" smtClean="0">
                <a:latin typeface="Arial Narrow" panose="020B0606020202030204" pitchFamily="34" charset="0"/>
              </a:rPr>
              <a:t>катедри</a:t>
            </a:r>
            <a:r>
              <a:rPr lang="ru-RU" sz="1600" dirty="0" smtClean="0">
                <a:latin typeface="Arial Narrow" panose="020B0606020202030204" pitchFamily="34" charset="0"/>
              </a:rPr>
              <a:t> информация за </a:t>
            </a:r>
            <a:r>
              <a:rPr lang="ru-RU" sz="1600" dirty="0" err="1" smtClean="0">
                <a:latin typeface="Arial Narrow" panose="020B0606020202030204" pitchFamily="34" charset="0"/>
              </a:rPr>
              <a:t>организирани</a:t>
            </a:r>
            <a:r>
              <a:rPr lang="ru-RU" sz="1600" dirty="0" smtClean="0">
                <a:latin typeface="Arial Narrow" panose="020B0606020202030204" pitchFamily="34" charset="0"/>
              </a:rPr>
              <a:t> </a:t>
            </a:r>
            <a:r>
              <a:rPr lang="ru-RU" sz="1600" dirty="0" err="1" smtClean="0">
                <a:latin typeface="Arial Narrow" panose="020B0606020202030204" pitchFamily="34" charset="0"/>
              </a:rPr>
              <a:t>международни</a:t>
            </a:r>
            <a:r>
              <a:rPr lang="ru-RU" sz="1600" dirty="0" smtClean="0">
                <a:latin typeface="Arial Narrow" panose="020B0606020202030204" pitchFamily="34" charset="0"/>
              </a:rPr>
              <a:t> </a:t>
            </a:r>
            <a:r>
              <a:rPr lang="ru-RU" sz="1600" dirty="0" err="1" smtClean="0">
                <a:latin typeface="Arial Narrow" panose="020B0606020202030204" pitchFamily="34" charset="0"/>
              </a:rPr>
              <a:t>научни</a:t>
            </a:r>
            <a:r>
              <a:rPr lang="ru-RU" sz="1600" dirty="0" smtClean="0">
                <a:latin typeface="Arial Narrow" panose="020B0606020202030204" pitchFamily="34" charset="0"/>
              </a:rPr>
              <a:t>  </a:t>
            </a:r>
            <a:r>
              <a:rPr lang="ru-RU" sz="1600" dirty="0" err="1" smtClean="0">
                <a:latin typeface="Arial Narrow" panose="020B0606020202030204" pitchFamily="34" charset="0"/>
              </a:rPr>
              <a:t>форуми</a:t>
            </a:r>
            <a:r>
              <a:rPr lang="ru-RU" sz="1600" dirty="0" smtClean="0">
                <a:latin typeface="Arial Narrow" panose="020B0606020202030204" pitchFamily="34" charset="0"/>
              </a:rPr>
              <a:t>.</a:t>
            </a:r>
          </a:p>
          <a:p>
            <a:pPr lvl="0" algn="just"/>
            <a:r>
              <a:rPr lang="ru-RU" sz="1600" b="1" dirty="0" smtClean="0">
                <a:latin typeface="Arial Narrow" panose="020B0606020202030204" pitchFamily="34" charset="0"/>
              </a:rPr>
              <a:t>(5) </a:t>
            </a:r>
            <a:r>
              <a:rPr lang="ru-RU" sz="1600" dirty="0" err="1" smtClean="0">
                <a:latin typeface="Arial Narrow" panose="020B0606020202030204" pitchFamily="34" charset="0"/>
              </a:rPr>
              <a:t>През</a:t>
            </a:r>
            <a:r>
              <a:rPr lang="ru-RU" sz="1600" dirty="0" smtClean="0">
                <a:latin typeface="Arial Narrow" panose="020B0606020202030204" pitchFamily="34" charset="0"/>
              </a:rPr>
              <a:t> </a:t>
            </a:r>
            <a:r>
              <a:rPr lang="ru-RU" sz="1600" dirty="0" err="1" smtClean="0">
                <a:latin typeface="Arial Narrow" panose="020B0606020202030204" pitchFamily="34" charset="0"/>
              </a:rPr>
              <a:t>отчетния</a:t>
            </a:r>
            <a:r>
              <a:rPr lang="ru-RU" sz="1600" dirty="0" smtClean="0">
                <a:latin typeface="Arial Narrow" panose="020B0606020202030204" pitchFamily="34" charset="0"/>
              </a:rPr>
              <a:t> период </a:t>
            </a:r>
            <a:r>
              <a:rPr lang="ru-RU" sz="1600" dirty="0" err="1" smtClean="0">
                <a:latin typeface="Arial Narrow" panose="020B0606020202030204" pitchFamily="34" charset="0"/>
              </a:rPr>
              <a:t>редовно</a:t>
            </a:r>
            <a:r>
              <a:rPr lang="ru-RU" sz="1600" dirty="0" smtClean="0">
                <a:latin typeface="Arial Narrow" panose="020B0606020202030204" pitchFamily="34" charset="0"/>
              </a:rPr>
              <a:t> </a:t>
            </a:r>
            <a:r>
              <a:rPr lang="ru-RU" sz="1600" dirty="0" err="1" smtClean="0">
                <a:latin typeface="Arial Narrow" panose="020B0606020202030204" pitchFamily="34" charset="0"/>
              </a:rPr>
              <a:t>беше</a:t>
            </a:r>
            <a:r>
              <a:rPr lang="ru-RU" sz="1600" dirty="0" smtClean="0">
                <a:latin typeface="Arial Narrow" panose="020B0606020202030204" pitchFamily="34" charset="0"/>
              </a:rPr>
              <a:t> </a:t>
            </a:r>
            <a:r>
              <a:rPr lang="ru-RU" sz="1600" dirty="0" err="1" smtClean="0">
                <a:latin typeface="Arial Narrow" panose="020B0606020202030204" pitchFamily="34" charset="0"/>
              </a:rPr>
              <a:t>препращана</a:t>
            </a:r>
            <a:r>
              <a:rPr lang="ru-RU" sz="1600" dirty="0" smtClean="0">
                <a:latin typeface="Arial Narrow" panose="020B0606020202030204" pitchFamily="34" charset="0"/>
              </a:rPr>
              <a:t>  до трите </a:t>
            </a:r>
            <a:r>
              <a:rPr lang="ru-RU" sz="1600" dirty="0" err="1" smtClean="0">
                <a:latin typeface="Arial Narrow" panose="020B0606020202030204" pitchFamily="34" charset="0"/>
              </a:rPr>
              <a:t>катедри</a:t>
            </a:r>
            <a:r>
              <a:rPr lang="ru-RU" sz="1600" dirty="0" smtClean="0">
                <a:latin typeface="Arial Narrow" panose="020B0606020202030204" pitchFamily="34" charset="0"/>
              </a:rPr>
              <a:t> информация за </a:t>
            </a:r>
            <a:r>
              <a:rPr lang="ru-RU" sz="1600" dirty="0" err="1" smtClean="0">
                <a:latin typeface="Arial Narrow" panose="020B0606020202030204" pitchFamily="34" charset="0"/>
              </a:rPr>
              <a:t>възможности</a:t>
            </a:r>
            <a:r>
              <a:rPr lang="ru-RU" sz="1600" dirty="0" smtClean="0">
                <a:latin typeface="Arial Narrow" panose="020B0606020202030204" pitchFamily="34" charset="0"/>
              </a:rPr>
              <a:t> за публикации в </a:t>
            </a:r>
            <a:r>
              <a:rPr lang="ru-RU" sz="1600" dirty="0" err="1" smtClean="0">
                <a:latin typeface="Arial Narrow" panose="020B0606020202030204" pitchFamily="34" charset="0"/>
              </a:rPr>
              <a:t>международни</a:t>
            </a:r>
            <a:r>
              <a:rPr lang="ru-RU" sz="1600" dirty="0" smtClean="0">
                <a:latin typeface="Arial Narrow" panose="020B0606020202030204" pitchFamily="34" charset="0"/>
              </a:rPr>
              <a:t> </a:t>
            </a:r>
            <a:r>
              <a:rPr lang="ru-RU" sz="1600" dirty="0" err="1" smtClean="0">
                <a:latin typeface="Arial Narrow" panose="020B0606020202030204" pitchFamily="34" charset="0"/>
              </a:rPr>
              <a:t>периодични</a:t>
            </a:r>
            <a:r>
              <a:rPr lang="ru-RU" sz="1600" dirty="0" smtClean="0">
                <a:latin typeface="Arial Narrow" panose="020B0606020202030204" pitchFamily="34" charset="0"/>
              </a:rPr>
              <a:t> </a:t>
            </a:r>
            <a:r>
              <a:rPr lang="ru-RU" sz="1600" dirty="0" err="1" smtClean="0">
                <a:latin typeface="Arial Narrow" panose="020B0606020202030204" pitchFamily="34" charset="0"/>
              </a:rPr>
              <a:t>научни</a:t>
            </a:r>
            <a:r>
              <a:rPr lang="ru-RU" sz="1600" dirty="0" smtClean="0">
                <a:latin typeface="Arial Narrow" panose="020B0606020202030204" pitchFamily="34" charset="0"/>
              </a:rPr>
              <a:t>  издания.</a:t>
            </a:r>
          </a:p>
          <a:p>
            <a:pPr lvl="0" algn="just"/>
            <a:r>
              <a:rPr lang="ru-RU" sz="1600" b="1" dirty="0" smtClean="0">
                <a:latin typeface="Arial Narrow" panose="020B0606020202030204" pitchFamily="34" charset="0"/>
              </a:rPr>
              <a:t>(6) </a:t>
            </a:r>
            <a:r>
              <a:rPr lang="ru-RU" sz="1600" dirty="0" smtClean="0">
                <a:latin typeface="Arial Narrow" panose="020B0606020202030204" pitchFamily="34" charset="0"/>
              </a:rPr>
              <a:t>На 09.10.2018 г. </a:t>
            </a:r>
            <a:r>
              <a:rPr lang="ru-RU" sz="1600" dirty="0" err="1">
                <a:latin typeface="Arial Narrow" panose="020B0606020202030204" pitchFamily="34" charset="0"/>
              </a:rPr>
              <a:t>б</a:t>
            </a:r>
            <a:r>
              <a:rPr lang="ru-RU" sz="1600" dirty="0" err="1" smtClean="0">
                <a:latin typeface="Arial Narrow" panose="020B0606020202030204" pitchFamily="34" charset="0"/>
              </a:rPr>
              <a:t>еше</a:t>
            </a:r>
            <a:r>
              <a:rPr lang="ru-RU" sz="1600" dirty="0" smtClean="0">
                <a:latin typeface="Arial Narrow" panose="020B0606020202030204" pitchFamily="34" charset="0"/>
              </a:rPr>
              <a:t> проведена </a:t>
            </a:r>
            <a:r>
              <a:rPr lang="ru-RU" sz="1600" dirty="0" err="1" smtClean="0">
                <a:latin typeface="Arial Narrow" panose="020B0606020202030204" pitchFamily="34" charset="0"/>
              </a:rPr>
              <a:t>среща</a:t>
            </a:r>
            <a:r>
              <a:rPr lang="ru-RU" sz="1600" dirty="0" smtClean="0">
                <a:latin typeface="Arial Narrow" panose="020B0606020202030204" pitchFamily="34" charset="0"/>
              </a:rPr>
              <a:t> между </a:t>
            </a:r>
            <a:r>
              <a:rPr lang="ru-RU" sz="1600" dirty="0" err="1" smtClean="0">
                <a:latin typeface="Arial Narrow" panose="020B0606020202030204" pitchFamily="34" charset="0"/>
              </a:rPr>
              <a:t>ръководството</a:t>
            </a:r>
            <a:r>
              <a:rPr lang="ru-RU" sz="1600" dirty="0" smtClean="0">
                <a:latin typeface="Arial Narrow" panose="020B0606020202030204" pitchFamily="34" charset="0"/>
              </a:rPr>
              <a:t> на </a:t>
            </a:r>
            <a:r>
              <a:rPr lang="ru-RU" sz="1600" dirty="0" err="1" smtClean="0">
                <a:latin typeface="Arial Narrow" panose="020B0606020202030204" pitchFamily="34" charset="0"/>
              </a:rPr>
              <a:t>факултета</a:t>
            </a:r>
            <a:r>
              <a:rPr lang="ru-RU" sz="1600" dirty="0" smtClean="0">
                <a:latin typeface="Arial Narrow" panose="020B0606020202030204" pitchFamily="34" charset="0"/>
              </a:rPr>
              <a:t> и представители на университет</a:t>
            </a:r>
            <a:r>
              <a:rPr lang="ru-RU" sz="1600" dirty="0">
                <a:latin typeface="Arial Narrow" panose="020B0606020202030204" pitchFamily="34" charset="0"/>
              </a:rPr>
              <a:t> „Св. св. </a:t>
            </a:r>
            <a:r>
              <a:rPr lang="ru-RU" sz="1600" dirty="0" err="1">
                <a:latin typeface="Arial Narrow" panose="020B0606020202030204" pitchFamily="34" charset="0"/>
              </a:rPr>
              <a:t>Кирил</a:t>
            </a:r>
            <a:r>
              <a:rPr lang="ru-RU" sz="1600" dirty="0">
                <a:latin typeface="Arial Narrow" panose="020B0606020202030204" pitchFamily="34" charset="0"/>
              </a:rPr>
              <a:t> и </a:t>
            </a:r>
            <a:r>
              <a:rPr lang="ru-RU" sz="1600" dirty="0" err="1">
                <a:latin typeface="Arial Narrow" panose="020B0606020202030204" pitchFamily="34" charset="0"/>
              </a:rPr>
              <a:t>Методий</a:t>
            </a:r>
            <a:r>
              <a:rPr lang="ru-RU" sz="1600" dirty="0">
                <a:latin typeface="Arial Narrow" panose="020B0606020202030204" pitchFamily="34" charset="0"/>
              </a:rPr>
              <a:t>“ – </a:t>
            </a:r>
            <a:r>
              <a:rPr lang="ru-RU" sz="1600" dirty="0" err="1" smtClean="0">
                <a:latin typeface="Arial Narrow" panose="020B0606020202030204" pitchFamily="34" charset="0"/>
              </a:rPr>
              <a:t>Скопие</a:t>
            </a:r>
            <a:r>
              <a:rPr lang="ru-RU" sz="1600" dirty="0" smtClean="0">
                <a:latin typeface="Arial Narrow" panose="020B0606020202030204" pitchFamily="34" charset="0"/>
              </a:rPr>
              <a:t>. </a:t>
            </a:r>
            <a:r>
              <a:rPr lang="ru-RU" sz="1600" dirty="0" err="1" smtClean="0">
                <a:latin typeface="Arial Narrow" panose="020B0606020202030204" pitchFamily="34" charset="0"/>
              </a:rPr>
              <a:t>Бяха</a:t>
            </a:r>
            <a:r>
              <a:rPr lang="ru-RU" sz="1600" dirty="0" smtClean="0">
                <a:latin typeface="Arial Narrow" panose="020B0606020202030204" pitchFamily="34" charset="0"/>
              </a:rPr>
              <a:t> </a:t>
            </a:r>
            <a:r>
              <a:rPr lang="ru-RU" sz="1600" dirty="0" err="1" smtClean="0">
                <a:latin typeface="Arial Narrow" panose="020B0606020202030204" pitchFamily="34" charset="0"/>
              </a:rPr>
              <a:t>обсъдени</a:t>
            </a:r>
            <a:r>
              <a:rPr lang="ru-RU" sz="1600" dirty="0" smtClean="0">
                <a:latin typeface="Arial Narrow" panose="020B0606020202030204" pitchFamily="34" charset="0"/>
              </a:rPr>
              <a:t> </a:t>
            </a:r>
            <a:r>
              <a:rPr lang="ru-RU" sz="1600" dirty="0" err="1" smtClean="0">
                <a:latin typeface="Arial Narrow" panose="020B0606020202030204" pitchFamily="34" charset="0"/>
              </a:rPr>
              <a:t>възможности</a:t>
            </a:r>
            <a:r>
              <a:rPr lang="ru-RU" sz="1600" dirty="0" smtClean="0">
                <a:latin typeface="Arial Narrow" panose="020B0606020202030204" pitchFamily="34" charset="0"/>
              </a:rPr>
              <a:t> за </a:t>
            </a:r>
            <a:r>
              <a:rPr lang="ru-RU" sz="1600" dirty="0" err="1">
                <a:latin typeface="Arial Narrow" panose="020B0606020202030204" pitchFamily="34" charset="0"/>
              </a:rPr>
              <a:t>с</a:t>
            </a:r>
            <a:r>
              <a:rPr lang="ru-RU" sz="1600" dirty="0" err="1" smtClean="0">
                <a:latin typeface="Arial Narrow" panose="020B0606020202030204" pitchFamily="34" charset="0"/>
              </a:rPr>
              <a:t>ъвместно</a:t>
            </a:r>
            <a:r>
              <a:rPr lang="ru-RU" sz="1600" dirty="0" smtClean="0">
                <a:latin typeface="Arial Narrow" panose="020B0606020202030204" pitchFamily="34" charset="0"/>
              </a:rPr>
              <a:t> </a:t>
            </a:r>
            <a:r>
              <a:rPr lang="ru-RU" sz="1600" dirty="0">
                <a:latin typeface="Arial Narrow" panose="020B0606020202030204" pitchFamily="34" charset="0"/>
              </a:rPr>
              <a:t>участие в </a:t>
            </a:r>
            <a:r>
              <a:rPr lang="ru-RU" sz="1600" dirty="0" err="1">
                <a:latin typeface="Arial Narrow" panose="020B0606020202030204" pitchFamily="34" charset="0"/>
              </a:rPr>
              <a:t>научни</a:t>
            </a:r>
            <a:r>
              <a:rPr lang="ru-RU" sz="1600" dirty="0">
                <a:latin typeface="Arial Narrow" panose="020B0606020202030204" pitchFamily="34" charset="0"/>
              </a:rPr>
              <a:t> и </a:t>
            </a:r>
            <a:r>
              <a:rPr lang="ru-RU" sz="1600" dirty="0" err="1">
                <a:latin typeface="Arial Narrow" panose="020B0606020202030204" pitchFamily="34" charset="0"/>
              </a:rPr>
              <a:t>научноизследователски</a:t>
            </a:r>
            <a:r>
              <a:rPr lang="ru-RU" sz="1600" dirty="0">
                <a:latin typeface="Arial Narrow" panose="020B0606020202030204" pitchFamily="34" charset="0"/>
              </a:rPr>
              <a:t> </a:t>
            </a:r>
            <a:r>
              <a:rPr lang="ru-RU" sz="1600" dirty="0" err="1">
                <a:latin typeface="Arial Narrow" panose="020B0606020202030204" pitchFamily="34" charset="0"/>
              </a:rPr>
              <a:t>проекти</a:t>
            </a:r>
            <a:r>
              <a:rPr lang="ru-RU" sz="1600" dirty="0">
                <a:latin typeface="Arial Narrow" panose="020B0606020202030204" pitchFamily="34" charset="0"/>
              </a:rPr>
              <a:t>, обмен на преподаватели и </a:t>
            </a:r>
            <a:r>
              <a:rPr lang="ru-RU" sz="1600" dirty="0" err="1">
                <a:latin typeface="Arial Narrow" panose="020B0606020202030204" pitchFamily="34" charset="0"/>
              </a:rPr>
              <a:t>студенти</a:t>
            </a:r>
            <a:r>
              <a:rPr lang="ru-RU" sz="1600" dirty="0">
                <a:latin typeface="Arial Narrow" panose="020B0606020202030204" pitchFamily="34" charset="0"/>
              </a:rPr>
              <a:t>, </a:t>
            </a:r>
            <a:r>
              <a:rPr lang="ru-RU" sz="1600" dirty="0" err="1">
                <a:latin typeface="Arial Narrow" panose="020B0606020202030204" pitchFamily="34" charset="0"/>
              </a:rPr>
              <a:t>организиране</a:t>
            </a:r>
            <a:r>
              <a:rPr lang="ru-RU" sz="1600" dirty="0">
                <a:latin typeface="Arial Narrow" panose="020B0606020202030204" pitchFamily="34" charset="0"/>
              </a:rPr>
              <a:t> на </a:t>
            </a:r>
            <a:r>
              <a:rPr lang="ru-RU" sz="1600" dirty="0" err="1">
                <a:latin typeface="Arial Narrow" panose="020B0606020202030204" pitchFamily="34" charset="0"/>
              </a:rPr>
              <a:t>научни</a:t>
            </a:r>
            <a:r>
              <a:rPr lang="ru-RU" sz="1600" dirty="0">
                <a:latin typeface="Arial Narrow" panose="020B0606020202030204" pitchFamily="34" charset="0"/>
              </a:rPr>
              <a:t> конференции и </a:t>
            </a:r>
            <a:r>
              <a:rPr lang="ru-RU" sz="1600" dirty="0" err="1" smtClean="0">
                <a:latin typeface="Arial Narrow" panose="020B0606020202030204" pitchFamily="34" charset="0"/>
              </a:rPr>
              <a:t>семинари</a:t>
            </a:r>
            <a:r>
              <a:rPr lang="ru-RU" sz="1600" dirty="0" smtClean="0">
                <a:latin typeface="Arial Narrow" panose="020B0606020202030204" pitchFamily="34" charset="0"/>
              </a:rPr>
              <a:t>.</a:t>
            </a:r>
            <a:endParaRPr lang="bg-BG" dirty="0" smtClean="0">
              <a:latin typeface="Arial Narrow" panose="020B0606020202030204" pitchFamily="34" charset="0"/>
            </a:endParaRPr>
          </a:p>
        </p:txBody>
      </p:sp>
      <p:sp>
        <p:nvSpPr>
          <p:cNvPr id="5" name="Slide Number Placeholder 4"/>
          <p:cNvSpPr>
            <a:spLocks noGrp="1"/>
          </p:cNvSpPr>
          <p:nvPr>
            <p:ph type="sldNum" sz="quarter" idx="12"/>
          </p:nvPr>
        </p:nvSpPr>
        <p:spPr/>
        <p:txBody>
          <a:bodyPr vert="horz" lIns="91440" tIns="45720" rIns="91440" bIns="45720" rtlCol="0" anchor="ctr"/>
          <a:lstStyle/>
          <a:p>
            <a:fld id="{353F3F3C-A60D-426C-8F94-912700854F7B}" type="slidenum">
              <a:rPr lang="bg-BG" sz="1400"/>
              <a:pPr/>
              <a:t>6</a:t>
            </a:fld>
            <a:endParaRPr lang="bg-BG" sz="1400"/>
          </a:p>
        </p:txBody>
      </p:sp>
    </p:spTree>
    <p:extLst>
      <p:ext uri="{BB962C8B-B14F-4D97-AF65-F5344CB8AC3E}">
        <p14:creationId xmlns:p14="http://schemas.microsoft.com/office/powerpoint/2010/main" val="322868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596843" cy="5436000"/>
          </a:xfrm>
        </p:spPr>
        <p:txBody>
          <a:bodyPr>
            <a:normAutofit fontScale="90000"/>
          </a:bodyPr>
          <a:lstStyle/>
          <a:p>
            <a:pPr algn="just"/>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2000" b="1" dirty="0" smtClean="0">
                <a:solidFill>
                  <a:schemeClr val="bg1"/>
                </a:solidFill>
                <a:latin typeface="Arial Narrow" panose="020B0606020202030204" pitchFamily="34" charset="0"/>
              </a:rPr>
              <a:t>Съвместни  форуми и дейности с други ВУ и национални институции</a:t>
            </a: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1800" b="1" i="1" dirty="0">
                <a:solidFill>
                  <a:schemeClr val="bg1"/>
                </a:solidFill>
                <a:latin typeface="Arial Narrow" panose="020B0606020202030204" pitchFamily="34" charset="0"/>
              </a:rPr>
              <a:t>Съвместни форуми и </a:t>
            </a:r>
            <a:r>
              <a:rPr lang="bg-BG" sz="1800" b="1" i="1" dirty="0" smtClean="0">
                <a:solidFill>
                  <a:schemeClr val="bg1"/>
                </a:solidFill>
                <a:latin typeface="Arial Narrow" panose="020B0606020202030204" pitchFamily="34" charset="0"/>
              </a:rPr>
              <a:t>дейности  с други ВУ и национални </a:t>
            </a:r>
            <a:r>
              <a:rPr lang="bg-BG" sz="1800" b="1" i="1" dirty="0" err="1" smtClean="0">
                <a:solidFill>
                  <a:schemeClr val="bg1"/>
                </a:solidFill>
                <a:latin typeface="Arial Narrow" panose="020B0606020202030204" pitchFamily="34" charset="0"/>
              </a:rPr>
              <a:t>институц</a:t>
            </a:r>
            <a:r>
              <a:rPr lang="bg-BG" sz="1800" b="1" dirty="0" smtClean="0">
                <a:latin typeface="Arial Narrow" panose="020B0606020202030204" pitchFamily="34" charset="0"/>
              </a:rPr>
              <a:t/>
            </a:r>
            <a:br>
              <a:rPr lang="bg-BG" sz="1800" b="1" dirty="0" smtClean="0">
                <a:latin typeface="Arial Narrow" panose="020B0606020202030204" pitchFamily="34" charset="0"/>
              </a:rPr>
            </a:br>
            <a:r>
              <a:rPr lang="bg-BG" sz="2000" b="1" dirty="0" smtClean="0">
                <a:latin typeface="Arial Narrow" panose="020B0606020202030204" pitchFamily="34" charset="0"/>
              </a:rPr>
              <a:t>1) </a:t>
            </a:r>
            <a:r>
              <a:rPr lang="bg-BG" sz="1900" dirty="0" smtClean="0">
                <a:latin typeface="Arial Narrow" panose="020B0606020202030204" pitchFamily="34" charset="0"/>
              </a:rPr>
              <a:t>На 23.11.2018 г. съвместно с ВУЗФ </a:t>
            </a:r>
            <a:r>
              <a:rPr lang="ru-RU" sz="1900" dirty="0" err="1" smtClean="0">
                <a:latin typeface="Arial Narrow" panose="020B0606020202030204" pitchFamily="34" charset="0"/>
              </a:rPr>
              <a:t>беше</a:t>
            </a:r>
            <a:r>
              <a:rPr lang="ru-RU" sz="1900" dirty="0" smtClean="0">
                <a:latin typeface="Arial Narrow" panose="020B0606020202030204" pitchFamily="34" charset="0"/>
              </a:rPr>
              <a:t> </a:t>
            </a:r>
            <a:r>
              <a:rPr lang="ru-RU" sz="1900" dirty="0" err="1" smtClean="0">
                <a:latin typeface="Arial Narrow" panose="020B0606020202030204" pitchFamily="34" charset="0"/>
              </a:rPr>
              <a:t>организирана</a:t>
            </a:r>
            <a:r>
              <a:rPr lang="ru-RU" sz="1900" dirty="0" smtClean="0">
                <a:latin typeface="Arial Narrow" panose="020B0606020202030204" pitchFamily="34" charset="0"/>
              </a:rPr>
              <a:t> и проведена в УНСС 14-та </a:t>
            </a:r>
            <a:r>
              <a:rPr lang="ru-RU" sz="1900" dirty="0" err="1" smtClean="0">
                <a:latin typeface="Arial Narrow" panose="020B0606020202030204" pitchFamily="34" charset="0"/>
              </a:rPr>
              <a:t>международна</a:t>
            </a:r>
            <a:r>
              <a:rPr lang="ru-RU" sz="1900" dirty="0" smtClean="0">
                <a:latin typeface="Arial Narrow" panose="020B0606020202030204" pitchFamily="34" charset="0"/>
              </a:rPr>
              <a:t> научна конференция на </a:t>
            </a:r>
            <a:r>
              <a:rPr lang="ru-RU" sz="1900" dirty="0" err="1" smtClean="0">
                <a:latin typeface="Arial Narrow" panose="020B0606020202030204" pitchFamily="34" charset="0"/>
              </a:rPr>
              <a:t>младите</a:t>
            </a:r>
            <a:r>
              <a:rPr lang="ru-RU" sz="1900" dirty="0" smtClean="0">
                <a:latin typeface="Arial Narrow" panose="020B0606020202030204" pitchFamily="34" charset="0"/>
              </a:rPr>
              <a:t> </a:t>
            </a:r>
            <a:r>
              <a:rPr lang="ru-RU" sz="1900" dirty="0" err="1" smtClean="0">
                <a:latin typeface="Arial Narrow" panose="020B0606020202030204" pitchFamily="34" charset="0"/>
              </a:rPr>
              <a:t>учени</a:t>
            </a:r>
            <a:r>
              <a:rPr lang="ru-RU" sz="1900" dirty="0" smtClean="0">
                <a:latin typeface="Arial Narrow" panose="020B0606020202030204" pitchFamily="34" charset="0"/>
              </a:rPr>
              <a:t> на тема „ИКОНОМИКАТА НА БЪЛГАРИЯ И ЕВРОПЕЙСКИЯ СЪЮЗ В ДИГИТАЛНИЯ СВЯТ”.</a:t>
            </a:r>
            <a:r>
              <a:rPr lang="bg-BG" sz="1900" dirty="0" smtClean="0">
                <a:latin typeface="Arial Narrow" panose="020B0606020202030204" pitchFamily="34" charset="0"/>
              </a:rPr>
              <a:t/>
            </a:r>
            <a:br>
              <a:rPr lang="bg-BG" sz="1900" dirty="0" smtClean="0">
                <a:latin typeface="Arial Narrow" panose="020B0606020202030204" pitchFamily="34" charset="0"/>
              </a:rPr>
            </a:br>
            <a:r>
              <a:rPr lang="bg-BG" sz="1900" b="1" dirty="0" smtClean="0">
                <a:latin typeface="Arial Narrow" panose="020B0606020202030204" pitchFamily="34" charset="0"/>
              </a:rPr>
              <a:t>(2) </a:t>
            </a:r>
            <a:r>
              <a:rPr lang="bg-BG" sz="1900" dirty="0" smtClean="0">
                <a:latin typeface="Arial Narrow" panose="020B0606020202030204" pitchFamily="34" charset="0"/>
              </a:rPr>
              <a:t>През м. май 2018 г. бяха издадени от ИК на УНСС </a:t>
            </a:r>
            <a:r>
              <a:rPr lang="bg-BG" sz="1900" b="1" dirty="0" smtClean="0">
                <a:latin typeface="Arial Narrow" panose="020B0606020202030204" pitchFamily="34" charset="0"/>
              </a:rPr>
              <a:t>три колективни монографии</a:t>
            </a:r>
            <a:r>
              <a:rPr lang="bg-BG" sz="1900" dirty="0" smtClean="0">
                <a:latin typeface="Arial Narrow" panose="020B0606020202030204" pitchFamily="34" charset="0"/>
              </a:rPr>
              <a:t>, инициирани от ФСФ, съвместно с </a:t>
            </a:r>
            <a:r>
              <a:rPr lang="bg-BG" sz="1900" i="1" dirty="0" err="1" smtClean="0">
                <a:latin typeface="Arial Narrow" panose="020B0606020202030204" pitchFamily="34" charset="0"/>
              </a:rPr>
              <a:t>Луцкий</a:t>
            </a:r>
            <a:r>
              <a:rPr lang="bg-BG" sz="1900" i="1" dirty="0" smtClean="0">
                <a:latin typeface="Arial Narrow" panose="020B0606020202030204" pitchFamily="34" charset="0"/>
              </a:rPr>
              <a:t> </a:t>
            </a:r>
            <a:r>
              <a:rPr lang="bg-BG" sz="1900" i="1" dirty="0" err="1" smtClean="0">
                <a:latin typeface="Arial Narrow" panose="020B0606020202030204" pitchFamily="34" charset="0"/>
              </a:rPr>
              <a:t>национальный</a:t>
            </a:r>
            <a:r>
              <a:rPr lang="bg-BG" sz="1900" i="1" dirty="0" smtClean="0">
                <a:latin typeface="Arial Narrow" panose="020B0606020202030204" pitchFamily="34" charset="0"/>
              </a:rPr>
              <a:t> технически университет </a:t>
            </a:r>
            <a:r>
              <a:rPr lang="ru-RU" sz="1900" i="1" dirty="0" smtClean="0">
                <a:latin typeface="Arial Narrow" panose="020B0606020202030204" pitchFamily="34" charset="0"/>
              </a:rPr>
              <a:t>(</a:t>
            </a:r>
            <a:r>
              <a:rPr lang="bg-BG" sz="1900" i="1" dirty="0" smtClean="0">
                <a:latin typeface="Arial Narrow" panose="020B0606020202030204" pitchFamily="34" charset="0"/>
              </a:rPr>
              <a:t>ЛНТУ</a:t>
            </a:r>
            <a:r>
              <a:rPr lang="ru-RU" sz="1900" i="1" dirty="0" smtClean="0">
                <a:latin typeface="Arial Narrow" panose="020B0606020202030204" pitchFamily="34" charset="0"/>
              </a:rPr>
              <a:t>)</a:t>
            </a:r>
            <a:r>
              <a:rPr lang="bg-BG" sz="1900" i="1" dirty="0" smtClean="0">
                <a:latin typeface="Arial Narrow" panose="020B0606020202030204" pitchFamily="34" charset="0"/>
              </a:rPr>
              <a:t>, </a:t>
            </a:r>
            <a:r>
              <a:rPr lang="bg-BG" sz="1900" i="1" dirty="0" err="1" smtClean="0">
                <a:latin typeface="Arial Narrow" panose="020B0606020202030204" pitchFamily="34" charset="0"/>
              </a:rPr>
              <a:t>Полтавский</a:t>
            </a:r>
            <a:r>
              <a:rPr lang="bg-BG" sz="1900" i="1" dirty="0" smtClean="0">
                <a:latin typeface="Arial Narrow" panose="020B0606020202030204" pitchFamily="34" charset="0"/>
              </a:rPr>
              <a:t> университет </a:t>
            </a:r>
            <a:r>
              <a:rPr lang="bg-BG" sz="1900" i="1" dirty="0" err="1" smtClean="0">
                <a:latin typeface="Arial Narrow" panose="020B0606020202030204" pitchFamily="34" charset="0"/>
              </a:rPr>
              <a:t>экономики</a:t>
            </a:r>
            <a:r>
              <a:rPr lang="bg-BG" sz="1900" i="1" dirty="0" smtClean="0">
                <a:latin typeface="Arial Narrow" panose="020B0606020202030204" pitchFamily="34" charset="0"/>
              </a:rPr>
              <a:t> и </a:t>
            </a:r>
            <a:r>
              <a:rPr lang="bg-BG" sz="1900" i="1" dirty="0" err="1" smtClean="0">
                <a:latin typeface="Arial Narrow" panose="020B0606020202030204" pitchFamily="34" charset="0"/>
              </a:rPr>
              <a:t>торговли</a:t>
            </a:r>
            <a:r>
              <a:rPr lang="bg-BG" sz="1900" i="1" dirty="0" smtClean="0">
                <a:latin typeface="Arial Narrow" panose="020B0606020202030204" pitchFamily="34" charset="0"/>
              </a:rPr>
              <a:t> </a:t>
            </a:r>
            <a:r>
              <a:rPr lang="ru-RU" sz="1900" i="1" dirty="0" smtClean="0">
                <a:latin typeface="Arial Narrow" panose="020B0606020202030204" pitchFamily="34" charset="0"/>
              </a:rPr>
              <a:t>(</a:t>
            </a:r>
            <a:r>
              <a:rPr lang="bg-BG" sz="1900" i="1" dirty="0" smtClean="0">
                <a:latin typeface="Arial Narrow" panose="020B0606020202030204" pitchFamily="34" charset="0"/>
              </a:rPr>
              <a:t>ПУЕТ</a:t>
            </a:r>
            <a:r>
              <a:rPr lang="ru-RU" sz="1900" i="1" dirty="0" smtClean="0">
                <a:latin typeface="Arial Narrow" panose="020B0606020202030204" pitchFamily="34" charset="0"/>
              </a:rPr>
              <a:t>), </a:t>
            </a:r>
            <a:r>
              <a:rPr lang="ru-RU" sz="1900" i="1" dirty="0" err="1" smtClean="0">
                <a:latin typeface="Arial Narrow" panose="020B0606020202030204" pitchFamily="34" charset="0"/>
              </a:rPr>
              <a:t>Инокомическия</a:t>
            </a:r>
            <a:r>
              <a:rPr lang="ru-RU" sz="1900" i="1" dirty="0" smtClean="0">
                <a:latin typeface="Arial Narrow" panose="020B0606020202030204" pitchFamily="34" charset="0"/>
              </a:rPr>
              <a:t> университет на гр. Сплит, </a:t>
            </a:r>
            <a:r>
              <a:rPr lang="ru-RU" sz="1900" i="1" dirty="0" err="1" smtClean="0">
                <a:latin typeface="Arial Narrow" panose="020B0606020202030204" pitchFamily="34" charset="0"/>
              </a:rPr>
              <a:t>Университетът</a:t>
            </a:r>
            <a:r>
              <a:rPr lang="ru-RU" sz="1900" i="1" dirty="0" smtClean="0">
                <a:latin typeface="Arial Narrow" panose="020B0606020202030204" pitchFamily="34" charset="0"/>
              </a:rPr>
              <a:t> на гр. </a:t>
            </a:r>
            <a:r>
              <a:rPr lang="ru-RU" sz="1900" i="1" dirty="0" err="1" smtClean="0">
                <a:latin typeface="Arial Narrow" panose="020B0606020202030204" pitchFamily="34" charset="0"/>
              </a:rPr>
              <a:t>Болоня</a:t>
            </a:r>
            <a:r>
              <a:rPr lang="ru-RU" sz="1900" i="1" dirty="0" smtClean="0">
                <a:latin typeface="Arial Narrow" panose="020B0606020202030204" pitchFamily="34" charset="0"/>
              </a:rPr>
              <a:t>, Италия и </a:t>
            </a:r>
            <a:r>
              <a:rPr lang="ru-RU" sz="1900" i="1" dirty="0" err="1" smtClean="0">
                <a:latin typeface="Arial Narrow" panose="020B0606020202030204" pitchFamily="34" charset="0"/>
              </a:rPr>
              <a:t>Техническия</a:t>
            </a:r>
            <a:r>
              <a:rPr lang="ru-RU" sz="1900" i="1" dirty="0" smtClean="0">
                <a:latin typeface="Arial Narrow" panose="020B0606020202030204" pitchFamily="34" charset="0"/>
              </a:rPr>
              <a:t> университет на гр. </a:t>
            </a:r>
            <a:r>
              <a:rPr lang="ru-RU" sz="1900" i="1" dirty="0" err="1" smtClean="0">
                <a:latin typeface="Arial Narrow" panose="020B0606020202030204" pitchFamily="34" charset="0"/>
              </a:rPr>
              <a:t>Лодзк</a:t>
            </a:r>
            <a:r>
              <a:rPr lang="ru-RU" sz="1900" i="1" dirty="0" smtClean="0">
                <a:latin typeface="Arial Narrow" panose="020B0606020202030204" pitchFamily="34" charset="0"/>
              </a:rPr>
              <a:t>, </a:t>
            </a:r>
            <a:r>
              <a:rPr lang="ru-RU" sz="1900" i="1" dirty="0" err="1" smtClean="0">
                <a:latin typeface="Arial Narrow" panose="020B0606020202030204" pitchFamily="34" charset="0"/>
              </a:rPr>
              <a:t>Полша</a:t>
            </a:r>
            <a:r>
              <a:rPr lang="ru-RU" sz="1900" i="1" dirty="0" smtClean="0">
                <a:latin typeface="Arial Narrow" panose="020B0606020202030204" pitchFamily="34" charset="0"/>
              </a:rPr>
              <a:t>.</a:t>
            </a:r>
            <a:br>
              <a:rPr lang="ru-RU" sz="1900" i="1" dirty="0" smtClean="0">
                <a:latin typeface="Arial Narrow" panose="020B0606020202030204" pitchFamily="34" charset="0"/>
              </a:rPr>
            </a:br>
            <a:r>
              <a:rPr lang="ru-RU" sz="1900" b="1" dirty="0" smtClean="0">
                <a:latin typeface="Arial Narrow" panose="020B0606020202030204" pitchFamily="34" charset="0"/>
              </a:rPr>
              <a:t>(3) </a:t>
            </a:r>
            <a:r>
              <a:rPr lang="ru-RU" sz="1900" dirty="0" smtClean="0">
                <a:latin typeface="Arial Narrow" panose="020B0606020202030204" pitchFamily="34" charset="0"/>
              </a:rPr>
              <a:t>На 19.01.2018 г.</a:t>
            </a:r>
            <a:r>
              <a:rPr lang="ru-RU" sz="1900" dirty="0">
                <a:latin typeface="Arial Narrow" panose="020B0606020202030204" pitchFamily="34" charset="0"/>
              </a:rPr>
              <a:t> </a:t>
            </a:r>
            <a:r>
              <a:rPr lang="ru-RU" sz="1900" dirty="0" smtClean="0">
                <a:latin typeface="Arial Narrow" panose="020B0606020202030204" pitchFamily="34" charset="0"/>
              </a:rPr>
              <a:t>в </a:t>
            </a:r>
            <a:r>
              <a:rPr lang="ru-RU" sz="1900" dirty="0" err="1">
                <a:latin typeface="Arial Narrow" panose="020B0606020202030204" pitchFamily="34" charset="0"/>
              </a:rPr>
              <a:t>изпълнение</a:t>
            </a:r>
            <a:r>
              <a:rPr lang="ru-RU" sz="1900" dirty="0">
                <a:latin typeface="Arial Narrow" panose="020B0606020202030204" pitchFamily="34" charset="0"/>
              </a:rPr>
              <a:t> на </a:t>
            </a:r>
            <a:r>
              <a:rPr lang="ru-RU" sz="1900" dirty="0" err="1">
                <a:latin typeface="Arial Narrow" panose="020B0606020202030204" pitchFamily="34" charset="0"/>
              </a:rPr>
              <a:t>сключения</a:t>
            </a:r>
            <a:r>
              <a:rPr lang="ru-RU" sz="1900" dirty="0">
                <a:latin typeface="Arial Narrow" panose="020B0606020202030204" pitchFamily="34" charset="0"/>
              </a:rPr>
              <a:t> Меморандум с </a:t>
            </a:r>
            <a:r>
              <a:rPr lang="ru-RU" sz="1900" dirty="0" err="1">
                <a:latin typeface="Arial Narrow" panose="020B0606020202030204" pitchFamily="34" charset="0"/>
              </a:rPr>
              <a:t>Комисията</a:t>
            </a:r>
            <a:r>
              <a:rPr lang="ru-RU" sz="1900" dirty="0">
                <a:latin typeface="Arial Narrow" panose="020B0606020202030204" pitchFamily="34" charset="0"/>
              </a:rPr>
              <a:t> за публичен надзор над </a:t>
            </a:r>
            <a:r>
              <a:rPr lang="ru-RU" sz="1900" dirty="0" err="1">
                <a:latin typeface="Arial Narrow" panose="020B0606020202030204" pitchFamily="34" charset="0"/>
              </a:rPr>
              <a:t>регистрираните</a:t>
            </a:r>
            <a:r>
              <a:rPr lang="ru-RU" sz="1900" dirty="0">
                <a:latin typeface="Arial Narrow" panose="020B0606020202030204" pitchFamily="34" charset="0"/>
              </a:rPr>
              <a:t> </a:t>
            </a:r>
            <a:r>
              <a:rPr lang="ru-RU" sz="1900" dirty="0" err="1">
                <a:latin typeface="Arial Narrow" panose="020B0606020202030204" pitchFamily="34" charset="0"/>
              </a:rPr>
              <a:t>одитори</a:t>
            </a:r>
            <a:r>
              <a:rPr lang="ru-RU" sz="1900" dirty="0">
                <a:latin typeface="Arial Narrow" panose="020B0606020202030204" pitchFamily="34" charset="0"/>
              </a:rPr>
              <a:t> (КПНРО) и УНСС (ФСФ</a:t>
            </a:r>
            <a:r>
              <a:rPr lang="ru-RU" sz="1900" dirty="0" smtClean="0">
                <a:latin typeface="Arial Narrow" panose="020B0606020202030204" pitchFamily="34" charset="0"/>
              </a:rPr>
              <a:t>), </a:t>
            </a:r>
            <a:r>
              <a:rPr lang="ru-RU" sz="1900" dirty="0" err="1" smtClean="0">
                <a:latin typeface="Arial Narrow" panose="020B0606020202030204" pitchFamily="34" charset="0"/>
              </a:rPr>
              <a:t>беше</a:t>
            </a:r>
            <a:r>
              <a:rPr lang="ru-RU" sz="1900" dirty="0" smtClean="0">
                <a:latin typeface="Arial Narrow" panose="020B0606020202030204" pitchFamily="34" charset="0"/>
              </a:rPr>
              <a:t> проведен</a:t>
            </a:r>
            <a:r>
              <a:rPr lang="ru-RU" sz="1900" dirty="0">
                <a:latin typeface="Arial Narrow" panose="020B0606020202030204" pitchFamily="34" charset="0"/>
              </a:rPr>
              <a:t> </a:t>
            </a:r>
            <a:r>
              <a:rPr lang="ru-RU" sz="1900" i="1" dirty="0" err="1" smtClean="0">
                <a:latin typeface="Arial Narrow" panose="020B0606020202030204" pitchFamily="34" charset="0"/>
              </a:rPr>
              <a:t>Майсторски</a:t>
            </a:r>
            <a:r>
              <a:rPr lang="ru-RU" sz="1900" i="1" dirty="0" smtClean="0">
                <a:latin typeface="Arial Narrow" panose="020B0606020202030204" pitchFamily="34" charset="0"/>
              </a:rPr>
              <a:t> </a:t>
            </a:r>
            <a:r>
              <a:rPr lang="ru-RU" sz="1900" i="1" dirty="0" err="1" smtClean="0">
                <a:latin typeface="Arial Narrow" panose="020B0606020202030204" pitchFamily="34" charset="0"/>
              </a:rPr>
              <a:t>клас</a:t>
            </a:r>
            <a:r>
              <a:rPr lang="ru-RU" sz="1900" i="1" dirty="0" smtClean="0">
                <a:latin typeface="Arial Narrow" panose="020B0606020202030204" pitchFamily="34" charset="0"/>
              </a:rPr>
              <a:t> по счетоводство</a:t>
            </a:r>
            <a:r>
              <a:rPr lang="ru-RU" sz="1900" dirty="0" smtClean="0">
                <a:latin typeface="Arial Narrow" panose="020B0606020202030204" pitchFamily="34" charset="0"/>
              </a:rPr>
              <a:t/>
            </a:r>
            <a:br>
              <a:rPr lang="ru-RU" sz="1900" dirty="0" smtClean="0">
                <a:latin typeface="Arial Narrow" panose="020B0606020202030204" pitchFamily="34" charset="0"/>
              </a:rPr>
            </a:br>
            <a:r>
              <a:rPr lang="ru-RU" sz="1900" dirty="0" smtClean="0">
                <a:latin typeface="Arial Narrow" panose="020B0606020202030204" pitchFamily="34" charset="0"/>
              </a:rPr>
              <a:t>с лектор доц. д-р Бойка </a:t>
            </a:r>
            <a:r>
              <a:rPr lang="ru-RU" sz="1900" dirty="0" err="1" smtClean="0">
                <a:latin typeface="Arial Narrow" panose="020B0606020202030204" pitchFamily="34" charset="0"/>
              </a:rPr>
              <a:t>Брезоева</a:t>
            </a:r>
            <a:r>
              <a:rPr lang="ru-RU" sz="1900" dirty="0" smtClean="0">
                <a:latin typeface="Arial Narrow" panose="020B0606020202030204" pitchFamily="34" charset="0"/>
              </a:rPr>
              <a:t>. </a:t>
            </a:r>
            <a:br>
              <a:rPr lang="ru-RU" sz="1900" dirty="0" smtClean="0">
                <a:latin typeface="Arial Narrow" panose="020B0606020202030204" pitchFamily="34" charset="0"/>
              </a:rPr>
            </a:br>
            <a:r>
              <a:rPr lang="ru-RU" sz="1900" dirty="0" smtClean="0">
                <a:latin typeface="Arial Narrow" panose="020B0606020202030204" pitchFamily="34" charset="0"/>
              </a:rPr>
              <a:t>(</a:t>
            </a:r>
            <a:r>
              <a:rPr lang="ru-RU" sz="1900" b="1" dirty="0" smtClean="0">
                <a:latin typeface="Arial Narrow" panose="020B0606020202030204" pitchFamily="34" charset="0"/>
              </a:rPr>
              <a:t>4</a:t>
            </a:r>
            <a:r>
              <a:rPr lang="ru-RU" sz="1900" dirty="0" smtClean="0">
                <a:latin typeface="Arial Narrow" panose="020B0606020202030204" pitchFamily="34" charset="0"/>
              </a:rPr>
              <a:t>) На 18.02.2018 г., </a:t>
            </a:r>
            <a:r>
              <a:rPr lang="ru-RU" sz="1900" dirty="0" err="1">
                <a:latin typeface="Arial Narrow" panose="020B0606020202030204" pitchFamily="34" charset="0"/>
              </a:rPr>
              <a:t>с</a:t>
            </a:r>
            <a:r>
              <a:rPr lang="ru-RU" sz="1900" dirty="0" err="1" smtClean="0">
                <a:latin typeface="Arial Narrow" panose="020B0606020202030204" pitchFamily="34" charset="0"/>
              </a:rPr>
              <a:t>ъвместно</a:t>
            </a:r>
            <a:r>
              <a:rPr lang="ru-RU" sz="1900" dirty="0" smtClean="0">
                <a:latin typeface="Arial Narrow" panose="020B0606020202030204" pitchFamily="34" charset="0"/>
              </a:rPr>
              <a:t> с </a:t>
            </a:r>
            <a:r>
              <a:rPr lang="ru-RU" sz="1900" dirty="0" err="1" smtClean="0">
                <a:latin typeface="Arial Narrow" panose="020B0606020202030204" pitchFamily="34" charset="0"/>
              </a:rPr>
              <a:t>Камарата</a:t>
            </a:r>
            <a:r>
              <a:rPr lang="ru-RU" sz="1900" dirty="0" smtClean="0">
                <a:latin typeface="Arial Narrow" panose="020B0606020202030204" pitchFamily="34" charset="0"/>
              </a:rPr>
              <a:t> на </a:t>
            </a:r>
            <a:r>
              <a:rPr lang="ru-RU" sz="1900" dirty="0" err="1" smtClean="0">
                <a:latin typeface="Arial Narrow" panose="020B0606020202030204" pitchFamily="34" charset="0"/>
              </a:rPr>
              <a:t>независимите</a:t>
            </a:r>
            <a:r>
              <a:rPr lang="ru-RU" sz="1900" dirty="0" smtClean="0">
                <a:latin typeface="Arial Narrow" panose="020B0606020202030204" pitchFamily="34" charset="0"/>
              </a:rPr>
              <a:t> </a:t>
            </a:r>
            <a:r>
              <a:rPr lang="ru-RU" sz="1900" dirty="0" err="1" smtClean="0">
                <a:latin typeface="Arial Narrow" panose="020B0606020202030204" pitchFamily="34" charset="0"/>
              </a:rPr>
              <a:t>оценители</a:t>
            </a:r>
            <a:r>
              <a:rPr lang="ru-RU" sz="1900" dirty="0" smtClean="0">
                <a:latin typeface="Arial Narrow" panose="020B0606020202030204" pitchFamily="34" charset="0"/>
              </a:rPr>
              <a:t> в </a:t>
            </a:r>
            <a:r>
              <a:rPr lang="ru-RU" sz="1900" dirty="0" err="1" smtClean="0">
                <a:latin typeface="Arial Narrow" panose="020B0606020202030204" pitchFamily="34" charset="0"/>
              </a:rPr>
              <a:t>България</a:t>
            </a:r>
            <a:r>
              <a:rPr lang="ru-RU" sz="1900" dirty="0" smtClean="0">
                <a:latin typeface="Arial Narrow" panose="020B0606020202030204" pitchFamily="34" charset="0"/>
              </a:rPr>
              <a:t> (КНОБ), </a:t>
            </a:r>
            <a:r>
              <a:rPr lang="ru-RU" sz="1900" dirty="0" err="1" smtClean="0">
                <a:latin typeface="Arial Narrow" panose="020B0606020202030204" pitchFamily="34" charset="0"/>
              </a:rPr>
              <a:t>беше</a:t>
            </a:r>
            <a:r>
              <a:rPr lang="ru-RU" sz="1900" dirty="0" smtClean="0">
                <a:latin typeface="Arial Narrow" panose="020B0606020202030204" pitchFamily="34" charset="0"/>
              </a:rPr>
              <a:t> проведен семинар на тема „</a:t>
            </a:r>
            <a:r>
              <a:rPr lang="ru-RU" sz="1900" dirty="0" err="1" smtClean="0">
                <a:latin typeface="Arial Narrow" panose="020B0606020202030204" pitchFamily="34" charset="0"/>
              </a:rPr>
              <a:t>Особености</a:t>
            </a:r>
            <a:r>
              <a:rPr lang="ru-RU" sz="1900" dirty="0" smtClean="0">
                <a:latin typeface="Arial Narrow" panose="020B0606020202030204" pitchFamily="34" charset="0"/>
              </a:rPr>
              <a:t> при </a:t>
            </a:r>
            <a:r>
              <a:rPr lang="ru-RU" sz="1900" dirty="0" err="1" smtClean="0">
                <a:latin typeface="Arial Narrow" panose="020B0606020202030204" pitchFamily="34" charset="0"/>
              </a:rPr>
              <a:t>отчитането</a:t>
            </a:r>
            <a:r>
              <a:rPr lang="ru-RU" sz="1900" dirty="0" smtClean="0">
                <a:latin typeface="Arial Narrow" panose="020B0606020202030204" pitchFamily="34" charset="0"/>
              </a:rPr>
              <a:t> на </a:t>
            </a:r>
            <a:r>
              <a:rPr lang="ru-RU" sz="1900" dirty="0" err="1" smtClean="0">
                <a:latin typeface="Arial Narrow" panose="020B0606020202030204" pitchFamily="34" charset="0"/>
              </a:rPr>
              <a:t>дълготрайните</a:t>
            </a:r>
            <a:r>
              <a:rPr lang="ru-RU" sz="1900" dirty="0" smtClean="0">
                <a:latin typeface="Arial Narrow" panose="020B0606020202030204" pitchFamily="34" charset="0"/>
              </a:rPr>
              <a:t> </a:t>
            </a:r>
            <a:r>
              <a:rPr lang="ru-RU" sz="1900" dirty="0" err="1" smtClean="0">
                <a:latin typeface="Arial Narrow" panose="020B0606020202030204" pitchFamily="34" charset="0"/>
              </a:rPr>
              <a:t>материални</a:t>
            </a:r>
            <a:r>
              <a:rPr lang="ru-RU" sz="1900" dirty="0" smtClean="0">
                <a:latin typeface="Arial Narrow" panose="020B0606020202030204" pitchFamily="34" charset="0"/>
              </a:rPr>
              <a:t> </a:t>
            </a:r>
            <a:r>
              <a:rPr lang="ru-RU" sz="1900" dirty="0" err="1" smtClean="0">
                <a:latin typeface="Arial Narrow" panose="020B0606020202030204" pitchFamily="34" charset="0"/>
              </a:rPr>
              <a:t>активи</a:t>
            </a:r>
            <a:r>
              <a:rPr lang="ru-RU" sz="1900" dirty="0" smtClean="0">
                <a:latin typeface="Arial Narrow" panose="020B0606020202030204" pitchFamily="34" charset="0"/>
              </a:rPr>
              <a:t> в </a:t>
            </a:r>
            <a:r>
              <a:rPr lang="ru-RU" sz="1900" dirty="0" err="1" smtClean="0">
                <a:latin typeface="Arial Narrow" panose="020B0606020202030204" pitchFamily="34" charset="0"/>
              </a:rPr>
              <a:t>бюджетните</a:t>
            </a:r>
            <a:r>
              <a:rPr lang="ru-RU" sz="1900" dirty="0" smtClean="0">
                <a:latin typeface="Arial Narrow" panose="020B0606020202030204" pitchFamily="34" charset="0"/>
              </a:rPr>
              <a:t> предприятия в </a:t>
            </a:r>
            <a:r>
              <a:rPr lang="ru-RU" sz="1900" dirty="0" err="1" smtClean="0">
                <a:latin typeface="Arial Narrow" panose="020B0606020202030204" pitchFamily="34" charset="0"/>
              </a:rPr>
              <a:t>помощ</a:t>
            </a:r>
            <a:r>
              <a:rPr lang="ru-RU" sz="1900" dirty="0" smtClean="0">
                <a:latin typeface="Arial Narrow" panose="020B0606020202030204" pitchFamily="34" charset="0"/>
              </a:rPr>
              <a:t> на </a:t>
            </a:r>
            <a:r>
              <a:rPr lang="ru-RU" sz="1900" dirty="0" err="1" smtClean="0">
                <a:latin typeface="Arial Narrow" panose="020B0606020202030204" pitchFamily="34" charset="0"/>
              </a:rPr>
              <a:t>независимия</a:t>
            </a:r>
            <a:r>
              <a:rPr lang="ru-RU" sz="1900" dirty="0" smtClean="0">
                <a:latin typeface="Arial Narrow" panose="020B0606020202030204" pitchFamily="34" charset="0"/>
              </a:rPr>
              <a:t> </a:t>
            </a:r>
            <a:r>
              <a:rPr lang="ru-RU" sz="1900" dirty="0" err="1" smtClean="0">
                <a:latin typeface="Arial Narrow" panose="020B0606020202030204" pitchFamily="34" charset="0"/>
              </a:rPr>
              <a:t>оценител</a:t>
            </a:r>
            <a:r>
              <a:rPr lang="ru-RU" sz="1900" dirty="0" smtClean="0">
                <a:latin typeface="Arial Narrow" panose="020B0606020202030204" pitchFamily="34" charset="0"/>
              </a:rPr>
              <a:t>“. Лектор – </a:t>
            </a:r>
            <a:r>
              <a:rPr lang="ru-RU" sz="1900" dirty="0" err="1" smtClean="0">
                <a:latin typeface="Arial Narrow" panose="020B0606020202030204" pitchFamily="34" charset="0"/>
              </a:rPr>
              <a:t>доц</a:t>
            </a:r>
            <a:r>
              <a:rPr lang="ru-RU" sz="1900" dirty="0" smtClean="0">
                <a:latin typeface="Arial Narrow" panose="020B0606020202030204" pitchFamily="34" charset="0"/>
              </a:rPr>
              <a:t>-д-р Камелия </a:t>
            </a:r>
            <a:r>
              <a:rPr lang="ru-RU" sz="1900" dirty="0" err="1" smtClean="0">
                <a:latin typeface="Arial Narrow" panose="020B0606020202030204" pitchFamily="34" charset="0"/>
              </a:rPr>
              <a:t>Савова-Симеонова</a:t>
            </a:r>
            <a:r>
              <a:rPr lang="ru-RU" sz="1900" dirty="0" smtClean="0">
                <a:latin typeface="Arial Narrow" panose="020B0606020202030204" pitchFamily="34" charset="0"/>
              </a:rPr>
              <a:t/>
            </a:r>
            <a:br>
              <a:rPr lang="ru-RU" sz="1900" dirty="0" smtClean="0">
                <a:latin typeface="Arial Narrow" panose="020B0606020202030204" pitchFamily="34" charset="0"/>
              </a:rPr>
            </a:br>
            <a:r>
              <a:rPr lang="bg-BG" sz="1900" b="1" dirty="0">
                <a:latin typeface="Arial Narrow" panose="020B0606020202030204" pitchFamily="34" charset="0"/>
              </a:rPr>
              <a:t>(5)  </a:t>
            </a:r>
            <a:r>
              <a:rPr lang="bg-BG" sz="1900" dirty="0">
                <a:latin typeface="Arial Narrow" panose="020B0606020202030204" pitchFamily="34" charset="0"/>
              </a:rPr>
              <a:t>На</a:t>
            </a:r>
            <a:r>
              <a:rPr lang="bg-BG" sz="1900" b="1" dirty="0">
                <a:latin typeface="Arial Narrow" panose="020B0606020202030204" pitchFamily="34" charset="0"/>
              </a:rPr>
              <a:t> </a:t>
            </a:r>
            <a:r>
              <a:rPr lang="bg-BG" sz="1900" dirty="0">
                <a:latin typeface="Arial Narrow" panose="020B0606020202030204" pitchFamily="34" charset="0"/>
              </a:rPr>
              <a:t>07.03.2018  г.   Институтът на вътрешните </a:t>
            </a:r>
            <a:r>
              <a:rPr lang="bg-BG" sz="1900" dirty="0" err="1">
                <a:latin typeface="Arial Narrow" panose="020B0606020202030204" pitchFamily="34" charset="0"/>
              </a:rPr>
              <a:t>одитори</a:t>
            </a:r>
            <a:r>
              <a:rPr lang="bg-BG" sz="1900" dirty="0">
                <a:latin typeface="Arial Narrow" panose="020B0606020202030204" pitchFamily="34" charset="0"/>
              </a:rPr>
              <a:t> в България (ИВОБ) дари на университетската библиотека книгите </a:t>
            </a:r>
            <a:r>
              <a:rPr lang="en-US" sz="1900" dirty="0">
                <a:latin typeface="Arial Narrow" panose="020B0606020202030204" pitchFamily="34" charset="0"/>
              </a:rPr>
              <a:t>International Professional Practices Framework (IPPF), CIA Exam Practice Questions – Certified Internal Auditor </a:t>
            </a:r>
            <a:r>
              <a:rPr lang="bg-BG" sz="1900" dirty="0">
                <a:latin typeface="Arial Narrow" panose="020B0606020202030204" pitchFamily="34" charset="0"/>
              </a:rPr>
              <a:t>и </a:t>
            </a:r>
            <a:r>
              <a:rPr lang="en-US" sz="1900" dirty="0">
                <a:latin typeface="Arial Narrow" panose="020B0606020202030204" pitchFamily="34" charset="0"/>
              </a:rPr>
              <a:t>Internal Auditing: Assurance &amp; Advisory Services,</a:t>
            </a:r>
            <a:r>
              <a:rPr lang="bg-BG" sz="1900" dirty="0">
                <a:latin typeface="Arial Narrow" panose="020B0606020202030204" pitchFamily="34" charset="0"/>
              </a:rPr>
              <a:t> издание на Глобалния институт на вътрешните </a:t>
            </a:r>
            <a:r>
              <a:rPr lang="bg-BG" sz="1900" dirty="0" err="1">
                <a:latin typeface="Arial Narrow" panose="020B0606020202030204" pitchFamily="34" charset="0"/>
              </a:rPr>
              <a:t>одитори</a:t>
            </a:r>
            <a:r>
              <a:rPr lang="ru-RU" sz="1900" dirty="0" smtClean="0">
                <a:latin typeface="Arial Narrow" panose="020B0606020202030204" pitchFamily="34" charset="0"/>
              </a:rPr>
              <a:t>.</a:t>
            </a:r>
            <a:endParaRPr lang="bg-BG" sz="1900" dirty="0">
              <a:latin typeface="Arial Narrow" panose="020B0606020202030204" pitchFamily="34" charset="0"/>
            </a:endParaRPr>
          </a:p>
        </p:txBody>
      </p:sp>
      <p:sp>
        <p:nvSpPr>
          <p:cNvPr id="4" name="Slide Number Placeholder 3"/>
          <p:cNvSpPr>
            <a:spLocks noGrp="1"/>
          </p:cNvSpPr>
          <p:nvPr>
            <p:ph type="sldNum" sz="quarter" idx="12"/>
          </p:nvPr>
        </p:nvSpPr>
        <p:spPr/>
        <p:txBody>
          <a:bodyPr vert="horz" lIns="91440" tIns="45720" rIns="91440" bIns="45720" rtlCol="0" anchor="ctr"/>
          <a:lstStyle/>
          <a:p>
            <a:fld id="{353F3F3C-A60D-426C-8F94-912700854F7B}" type="slidenum">
              <a:rPr lang="bg-BG" sz="1400"/>
              <a:pPr/>
              <a:t>7</a:t>
            </a:fld>
            <a:endParaRPr lang="bg-BG" sz="1400" dirty="0"/>
          </a:p>
        </p:txBody>
      </p:sp>
      <p:sp>
        <p:nvSpPr>
          <p:cNvPr id="5" name="Rectangle 4"/>
          <p:cNvSpPr/>
          <p:nvPr/>
        </p:nvSpPr>
        <p:spPr>
          <a:xfrm>
            <a:off x="755576" y="3040082"/>
            <a:ext cx="7416824" cy="369332"/>
          </a:xfrm>
          <a:prstGeom prst="rect">
            <a:avLst/>
          </a:prstGeom>
        </p:spPr>
        <p:txBody>
          <a:bodyPr wrap="square">
            <a:spAutoFit/>
          </a:bodyPr>
          <a:lstStyle/>
          <a:p>
            <a:pPr lvl="0" algn="just"/>
            <a:r>
              <a:rPr lang="bg-BG" dirty="0" smtClean="0">
                <a:latin typeface="Arial Narrow" panose="020B0606020202030204" pitchFamily="34" charset="0"/>
              </a:rPr>
              <a:t> </a:t>
            </a:r>
            <a:endParaRPr lang="bg-BG" dirty="0">
              <a:latin typeface="Arial Narrow" panose="020B0606020202030204" pitchFamily="34" charset="0"/>
            </a:endParaRPr>
          </a:p>
        </p:txBody>
      </p:sp>
      <p:sp>
        <p:nvSpPr>
          <p:cNvPr id="6" name="Rectangle 5"/>
          <p:cNvSpPr/>
          <p:nvPr/>
        </p:nvSpPr>
        <p:spPr>
          <a:xfrm>
            <a:off x="683568" y="2348878"/>
            <a:ext cx="7254552" cy="369332"/>
          </a:xfrm>
          <a:prstGeom prst="rect">
            <a:avLst/>
          </a:prstGeom>
        </p:spPr>
        <p:txBody>
          <a:bodyPr wrap="square">
            <a:spAutoFit/>
          </a:bodyPr>
          <a:lstStyle/>
          <a:p>
            <a:pPr lvl="0" algn="just"/>
            <a:r>
              <a:rPr lang="bg-BG" dirty="0" smtClean="0">
                <a:latin typeface="Arial Narrow" panose="020B0606020202030204" pitchFamily="34" charset="0"/>
              </a:rPr>
              <a:t> </a:t>
            </a:r>
            <a:endParaRPr lang="bg-BG" dirty="0">
              <a:latin typeface="Arial Narrow" panose="020B0606020202030204" pitchFamily="34" charset="0"/>
            </a:endParaRPr>
          </a:p>
        </p:txBody>
      </p:sp>
    </p:spTree>
    <p:extLst>
      <p:ext uri="{BB962C8B-B14F-4D97-AF65-F5344CB8AC3E}">
        <p14:creationId xmlns:p14="http://schemas.microsoft.com/office/powerpoint/2010/main" val="428349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3F3F3C-A60D-426C-8F94-912700854F7B}" type="slidenum">
              <a:rPr lang="bg-BG" smtClean="0"/>
              <a:t>8</a:t>
            </a:fld>
            <a:endParaRPr lang="bg-BG"/>
          </a:p>
        </p:txBody>
      </p:sp>
      <p:sp>
        <p:nvSpPr>
          <p:cNvPr id="3" name="Rectangle 2"/>
          <p:cNvSpPr/>
          <p:nvPr/>
        </p:nvSpPr>
        <p:spPr>
          <a:xfrm>
            <a:off x="971600" y="548680"/>
            <a:ext cx="7488832" cy="5601533"/>
          </a:xfrm>
          <a:prstGeom prst="rect">
            <a:avLst/>
          </a:prstGeom>
        </p:spPr>
        <p:txBody>
          <a:bodyPr wrap="square">
            <a:spAutoFit/>
          </a:bodyPr>
          <a:lstStyle/>
          <a:p>
            <a:pPr algn="just"/>
            <a:r>
              <a:rPr lang="bg-BG" dirty="0">
                <a:latin typeface="Arial Narrow" panose="020B0606020202030204" pitchFamily="34" charset="0"/>
              </a:rPr>
              <a:t/>
            </a:r>
            <a:br>
              <a:rPr lang="bg-BG" dirty="0">
                <a:latin typeface="Arial Narrow" panose="020B0606020202030204" pitchFamily="34" charset="0"/>
              </a:rPr>
            </a:br>
            <a:r>
              <a:rPr lang="bg-BG" b="1" dirty="0" smtClean="0">
                <a:latin typeface="Arial Narrow" panose="020B0606020202030204" pitchFamily="34" charset="0"/>
              </a:rPr>
              <a:t>(6) </a:t>
            </a:r>
            <a:r>
              <a:rPr lang="bg-BG" dirty="0" smtClean="0">
                <a:latin typeface="Arial Narrow" panose="020B0606020202030204" pitchFamily="34" charset="0"/>
              </a:rPr>
              <a:t>На</a:t>
            </a:r>
            <a:r>
              <a:rPr lang="bg-BG" b="1" dirty="0" smtClean="0">
                <a:latin typeface="Arial Narrow" panose="020B0606020202030204" pitchFamily="34" charset="0"/>
              </a:rPr>
              <a:t> </a:t>
            </a:r>
            <a:r>
              <a:rPr lang="ru-RU" dirty="0" smtClean="0">
                <a:latin typeface="Arial Narrow" panose="020B0606020202030204" pitchFamily="34" charset="0"/>
              </a:rPr>
              <a:t>14.03.2018</a:t>
            </a:r>
            <a:r>
              <a:rPr lang="ru-RU" dirty="0">
                <a:latin typeface="Arial Narrow" panose="020B0606020202030204" pitchFamily="34" charset="0"/>
              </a:rPr>
              <a:t> </a:t>
            </a:r>
            <a:r>
              <a:rPr lang="ru-RU" dirty="0" smtClean="0">
                <a:latin typeface="Arial Narrow" panose="020B0606020202030204" pitchFamily="34" charset="0"/>
              </a:rPr>
              <a:t>г. г-н </a:t>
            </a:r>
            <a:r>
              <a:rPr lang="ru-RU" dirty="0">
                <a:latin typeface="Arial Narrow" panose="020B0606020202030204" pitchFamily="34" charset="0"/>
              </a:rPr>
              <a:t>Владимир </a:t>
            </a:r>
            <a:r>
              <a:rPr lang="ru-RU" dirty="0" err="1" smtClean="0">
                <a:latin typeface="Arial Narrow" panose="020B0606020202030204" pitchFamily="34" charset="0"/>
              </a:rPr>
              <a:t>Икономов</a:t>
            </a:r>
            <a:r>
              <a:rPr lang="ru-RU" dirty="0">
                <a:latin typeface="Arial Narrow" panose="020B0606020202030204" pitchFamily="34" charset="0"/>
              </a:rPr>
              <a:t>,</a:t>
            </a:r>
            <a:r>
              <a:rPr lang="ru-RU" dirty="0" smtClean="0">
                <a:latin typeface="Arial Narrow" panose="020B0606020202030204" pitchFamily="34" charset="0"/>
              </a:rPr>
              <a:t> </a:t>
            </a:r>
            <a:r>
              <a:rPr lang="ru-RU" dirty="0" err="1">
                <a:latin typeface="Arial Narrow" panose="020B0606020202030204" pitchFamily="34" charset="0"/>
              </a:rPr>
              <a:t>ръководител</a:t>
            </a:r>
            <a:r>
              <a:rPr lang="ru-RU" dirty="0">
                <a:latin typeface="Arial Narrow" panose="020B0606020202030204" pitchFamily="34" charset="0"/>
              </a:rPr>
              <a:t> </a:t>
            </a:r>
            <a:r>
              <a:rPr lang="ru-RU" dirty="0" err="1">
                <a:latin typeface="Arial Narrow" panose="020B0606020202030204" pitchFamily="34" charset="0"/>
              </a:rPr>
              <a:t>проекти</a:t>
            </a:r>
            <a:r>
              <a:rPr lang="ru-RU" dirty="0">
                <a:latin typeface="Arial Narrow" panose="020B0606020202030204" pitchFamily="34" charset="0"/>
              </a:rPr>
              <a:t> в </a:t>
            </a:r>
            <a:r>
              <a:rPr lang="ru-RU" dirty="0" err="1">
                <a:latin typeface="Arial Narrow" panose="020B0606020202030204" pitchFamily="34" charset="0"/>
              </a:rPr>
              <a:t>Първа</a:t>
            </a:r>
            <a:r>
              <a:rPr lang="ru-RU" dirty="0">
                <a:latin typeface="Arial Narrow" panose="020B0606020202030204" pitchFamily="34" charset="0"/>
              </a:rPr>
              <a:t> </a:t>
            </a:r>
            <a:r>
              <a:rPr lang="ru-RU" dirty="0" err="1">
                <a:latin typeface="Arial Narrow" panose="020B0606020202030204" pitchFamily="34" charset="0"/>
              </a:rPr>
              <a:t>инвестиционна</a:t>
            </a:r>
            <a:r>
              <a:rPr lang="ru-RU" dirty="0">
                <a:latin typeface="Arial Narrow" panose="020B0606020202030204" pitchFamily="34" charset="0"/>
              </a:rPr>
              <a:t> </a:t>
            </a:r>
            <a:r>
              <a:rPr lang="ru-RU" dirty="0" smtClean="0">
                <a:latin typeface="Arial Narrow" panose="020B0606020202030204" pitchFamily="34" charset="0"/>
              </a:rPr>
              <a:t>банка, </a:t>
            </a:r>
            <a:r>
              <a:rPr lang="ru-RU" dirty="0" err="1">
                <a:latin typeface="Arial Narrow" panose="020B0606020202030204" pitchFamily="34" charset="0"/>
              </a:rPr>
              <a:t>изнесе</a:t>
            </a:r>
            <a:r>
              <a:rPr lang="ru-RU" dirty="0">
                <a:latin typeface="Arial Narrow" panose="020B0606020202030204" pitchFamily="34" charset="0"/>
              </a:rPr>
              <a:t> лекция пред </a:t>
            </a:r>
            <a:r>
              <a:rPr lang="ru-RU" dirty="0" err="1">
                <a:latin typeface="Arial Narrow" panose="020B0606020202030204" pitchFamily="34" charset="0"/>
              </a:rPr>
              <a:t>студенти</a:t>
            </a:r>
            <a:r>
              <a:rPr lang="ru-RU" dirty="0">
                <a:latin typeface="Arial Narrow" panose="020B0606020202030204" pitchFamily="34" charset="0"/>
              </a:rPr>
              <a:t> от </a:t>
            </a:r>
            <a:r>
              <a:rPr lang="ru-RU" dirty="0" smtClean="0">
                <a:latin typeface="Arial Narrow" panose="020B0606020202030204" pitchFamily="34" charset="0"/>
              </a:rPr>
              <a:t>ФСФ</a:t>
            </a:r>
            <a:r>
              <a:rPr lang="ru-RU" dirty="0">
                <a:latin typeface="Arial Narrow" panose="020B0606020202030204" pitchFamily="34" charset="0"/>
              </a:rPr>
              <a:t>  на тема "</a:t>
            </a:r>
            <a:r>
              <a:rPr lang="ru-RU" dirty="0" err="1">
                <a:latin typeface="Arial Narrow" panose="020B0606020202030204" pitchFamily="34" charset="0"/>
              </a:rPr>
              <a:t>Телефонни</a:t>
            </a:r>
            <a:r>
              <a:rPr lang="ru-RU" dirty="0">
                <a:latin typeface="Arial Narrow" panose="020B0606020202030204" pitchFamily="34" charset="0"/>
              </a:rPr>
              <a:t> </a:t>
            </a:r>
            <a:r>
              <a:rPr lang="ru-RU" dirty="0" err="1">
                <a:latin typeface="Arial Narrow" panose="020B0606020202030204" pitchFamily="34" charset="0"/>
              </a:rPr>
              <a:t>измами</a:t>
            </a:r>
            <a:r>
              <a:rPr lang="ru-RU" dirty="0">
                <a:latin typeface="Arial Narrow" panose="020B0606020202030204" pitchFamily="34" charset="0"/>
              </a:rPr>
              <a:t> – технически и </a:t>
            </a:r>
            <a:r>
              <a:rPr lang="ru-RU" dirty="0" err="1">
                <a:latin typeface="Arial Narrow" panose="020B0606020202030204" pitchFamily="34" charset="0"/>
              </a:rPr>
              <a:t>административни</a:t>
            </a:r>
            <a:r>
              <a:rPr lang="ru-RU" dirty="0">
                <a:latin typeface="Arial Narrow" panose="020B0606020202030204" pitchFamily="34" charset="0"/>
              </a:rPr>
              <a:t> </a:t>
            </a:r>
            <a:r>
              <a:rPr lang="ru-RU" dirty="0" err="1">
                <a:latin typeface="Arial Narrow" panose="020B0606020202030204" pitchFamily="34" charset="0"/>
              </a:rPr>
              <a:t>методи</a:t>
            </a:r>
            <a:r>
              <a:rPr lang="ru-RU" dirty="0">
                <a:latin typeface="Arial Narrow" panose="020B0606020202030204" pitchFamily="34" charset="0"/>
              </a:rPr>
              <a:t> за </a:t>
            </a:r>
            <a:r>
              <a:rPr lang="ru-RU" dirty="0" err="1">
                <a:latin typeface="Arial Narrow" panose="020B0606020202030204" pitchFamily="34" charset="0"/>
              </a:rPr>
              <a:t>контрол</a:t>
            </a:r>
            <a:r>
              <a:rPr lang="ru-RU" dirty="0">
                <a:latin typeface="Arial Narrow" panose="020B0606020202030204" pitchFamily="34" charset="0"/>
              </a:rPr>
              <a:t> и превенция".</a:t>
            </a:r>
            <a:br>
              <a:rPr lang="ru-RU" dirty="0">
                <a:latin typeface="Arial Narrow" panose="020B0606020202030204" pitchFamily="34" charset="0"/>
              </a:rPr>
            </a:br>
            <a:r>
              <a:rPr lang="ru-RU" b="1" dirty="0" smtClean="0">
                <a:latin typeface="Arial Narrow" panose="020B0606020202030204" pitchFamily="34" charset="0"/>
              </a:rPr>
              <a:t>(7) </a:t>
            </a:r>
            <a:r>
              <a:rPr lang="ru-RU" dirty="0" smtClean="0">
                <a:latin typeface="Arial Narrow" panose="020B0606020202030204" pitchFamily="34" charset="0"/>
              </a:rPr>
              <a:t>На 23.04.2018 г.</a:t>
            </a:r>
            <a:r>
              <a:rPr lang="ru-RU" dirty="0">
                <a:latin typeface="Arial Narrow" panose="020B0606020202030204" pitchFamily="34" charset="0"/>
              </a:rPr>
              <a:t>  </a:t>
            </a:r>
            <a:r>
              <a:rPr lang="ru-RU" dirty="0" smtClean="0">
                <a:latin typeface="Arial Narrow" panose="020B0606020202030204" pitchFamily="34" charset="0"/>
              </a:rPr>
              <a:t>и на 01.10.2018 г.</a:t>
            </a:r>
            <a:r>
              <a:rPr lang="ru-RU" dirty="0">
                <a:latin typeface="Arial Narrow" panose="020B0606020202030204" pitchFamily="34" charset="0"/>
              </a:rPr>
              <a:t>  </a:t>
            </a:r>
            <a:r>
              <a:rPr lang="ru-RU" dirty="0" err="1">
                <a:latin typeface="Arial Narrow" panose="020B0606020202030204" pitchFamily="34" charset="0"/>
              </a:rPr>
              <a:t>б</a:t>
            </a:r>
            <a:r>
              <a:rPr lang="ru-RU" dirty="0" err="1" smtClean="0">
                <a:latin typeface="Arial Narrow" panose="020B0606020202030204" pitchFamily="34" charset="0"/>
              </a:rPr>
              <a:t>еше</a:t>
            </a:r>
            <a:r>
              <a:rPr lang="ru-RU" dirty="0" smtClean="0">
                <a:latin typeface="Arial Narrow" panose="020B0606020202030204" pitchFamily="34" charset="0"/>
              </a:rPr>
              <a:t> проведена</a:t>
            </a:r>
            <a:r>
              <a:rPr lang="ru-RU" dirty="0">
                <a:latin typeface="Arial Narrow" panose="020B0606020202030204" pitchFamily="34" charset="0"/>
              </a:rPr>
              <a:t>  </a:t>
            </a:r>
            <a:r>
              <a:rPr lang="ru-RU" dirty="0" err="1">
                <a:latin typeface="Arial Narrow" panose="020B0606020202030204" pitchFamily="34" charset="0"/>
              </a:rPr>
              <a:t>с</a:t>
            </a:r>
            <a:r>
              <a:rPr lang="ru-RU" dirty="0" err="1" smtClean="0">
                <a:latin typeface="Arial Narrow" panose="020B0606020202030204" pitchFamily="34" charset="0"/>
              </a:rPr>
              <a:t>реща</a:t>
            </a:r>
            <a:r>
              <a:rPr lang="ru-RU" dirty="0" smtClean="0">
                <a:latin typeface="Arial Narrow" panose="020B0606020202030204" pitchFamily="34" charset="0"/>
              </a:rPr>
              <a:t> </a:t>
            </a:r>
            <a:r>
              <a:rPr lang="ru-RU" dirty="0">
                <a:latin typeface="Arial Narrow" panose="020B0606020202030204" pitchFamily="34" charset="0"/>
              </a:rPr>
              <a:t>на </a:t>
            </a:r>
            <a:r>
              <a:rPr lang="ru-RU" dirty="0" err="1">
                <a:latin typeface="Arial Narrow" panose="020B0606020202030204" pitchFamily="34" charset="0"/>
              </a:rPr>
              <a:t>студентите</a:t>
            </a:r>
            <a:r>
              <a:rPr lang="ru-RU" dirty="0">
                <a:latin typeface="Arial Narrow" panose="020B0606020202030204" pitchFamily="34" charset="0"/>
              </a:rPr>
              <a:t> от </a:t>
            </a:r>
            <a:r>
              <a:rPr lang="ru-RU" dirty="0" err="1">
                <a:latin typeface="Arial Narrow" panose="020B0606020202030204" pitchFamily="34" charset="0"/>
              </a:rPr>
              <a:t>факултета</a:t>
            </a:r>
            <a:r>
              <a:rPr lang="ru-RU" dirty="0">
                <a:latin typeface="Arial Narrow" panose="020B0606020202030204" pitchFamily="34" charset="0"/>
              </a:rPr>
              <a:t> с </a:t>
            </a:r>
            <a:r>
              <a:rPr lang="ru-RU" dirty="0" err="1">
                <a:latin typeface="Arial Narrow" panose="020B0606020202030204" pitchFamily="34" charset="0"/>
              </a:rPr>
              <a:t>ръководството</a:t>
            </a:r>
            <a:r>
              <a:rPr lang="ru-RU" dirty="0">
                <a:latin typeface="Arial Narrow" panose="020B0606020202030204" pitchFamily="34" charset="0"/>
              </a:rPr>
              <a:t> на  </a:t>
            </a:r>
            <a:r>
              <a:rPr lang="ru-RU" dirty="0" err="1">
                <a:latin typeface="Arial Narrow" panose="020B0606020202030204" pitchFamily="34" charset="0"/>
              </a:rPr>
              <a:t>одиторската</a:t>
            </a:r>
            <a:r>
              <a:rPr lang="ru-RU" dirty="0">
                <a:latin typeface="Arial Narrow" panose="020B0606020202030204" pitchFamily="34" charset="0"/>
              </a:rPr>
              <a:t>  компания </a:t>
            </a:r>
            <a:r>
              <a:rPr lang="ru-RU" dirty="0" smtClean="0">
                <a:latin typeface="Arial Narrow" panose="020B0606020202030204" pitchFamily="34" charset="0"/>
              </a:rPr>
              <a:t> «</a:t>
            </a:r>
            <a:r>
              <a:rPr lang="en-US" dirty="0">
                <a:latin typeface="Arial Narrow" panose="020B0606020202030204" pitchFamily="34" charset="0"/>
              </a:rPr>
              <a:t>Ernst &amp; Young Bulgaria EOOD</a:t>
            </a:r>
            <a:r>
              <a:rPr lang="ru-RU" dirty="0" smtClean="0">
                <a:latin typeface="Arial Narrow" panose="020B0606020202030204" pitchFamily="34" charset="0"/>
              </a:rPr>
              <a:t>»</a:t>
            </a:r>
            <a:endParaRPr lang="ru-RU" dirty="0">
              <a:latin typeface="Arial Narrow" panose="020B0606020202030204" pitchFamily="34" charset="0"/>
            </a:endParaRPr>
          </a:p>
          <a:p>
            <a:pPr algn="just"/>
            <a:r>
              <a:rPr lang="ru-RU" b="1" dirty="0" smtClean="0">
                <a:latin typeface="Arial Narrow" panose="020B0606020202030204" pitchFamily="34" charset="0"/>
              </a:rPr>
              <a:t>(8) </a:t>
            </a:r>
            <a:r>
              <a:rPr lang="ru-RU" dirty="0" smtClean="0">
                <a:latin typeface="Arial Narrow" panose="020B0606020202030204" pitchFamily="34" charset="0"/>
              </a:rPr>
              <a:t>На 25.04.2018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    п</a:t>
            </a:r>
            <a:r>
              <a:rPr lang="ru-RU" dirty="0" smtClean="0">
                <a:latin typeface="Arial Narrow" panose="020B0606020202030204" pitchFamily="34" charset="0"/>
              </a:rPr>
              <a:t>о инициатива на ФСФ </a:t>
            </a:r>
            <a:r>
              <a:rPr lang="ru-RU" dirty="0" err="1">
                <a:latin typeface="Arial Narrow" panose="020B0606020202030204" pitchFamily="34" charset="0"/>
              </a:rPr>
              <a:t>б</a:t>
            </a:r>
            <a:r>
              <a:rPr lang="ru-RU" dirty="0" err="1" smtClean="0">
                <a:latin typeface="Arial Narrow" panose="020B0606020202030204" pitchFamily="34" charset="0"/>
              </a:rPr>
              <a:t>еше</a:t>
            </a:r>
            <a:r>
              <a:rPr lang="ru-RU" dirty="0" smtClean="0">
                <a:latin typeface="Arial Narrow" panose="020B0606020202030204" pitchFamily="34" charset="0"/>
              </a:rPr>
              <a:t> </a:t>
            </a:r>
            <a:r>
              <a:rPr lang="ru-RU" dirty="0">
                <a:latin typeface="Arial Narrow" panose="020B0606020202030204" pitchFamily="34" charset="0"/>
              </a:rPr>
              <a:t> </a:t>
            </a:r>
            <a:r>
              <a:rPr lang="ru-RU" dirty="0" smtClean="0">
                <a:latin typeface="Arial Narrow" panose="020B0606020202030204" pitchFamily="34" charset="0"/>
              </a:rPr>
              <a:t>подписан договор </a:t>
            </a:r>
            <a:r>
              <a:rPr lang="ru-RU" dirty="0">
                <a:latin typeface="Arial Narrow" panose="020B0606020202030204" pitchFamily="34" charset="0"/>
              </a:rPr>
              <a:t>за </a:t>
            </a:r>
            <a:r>
              <a:rPr lang="ru-RU" dirty="0" err="1">
                <a:latin typeface="Arial Narrow" panose="020B0606020202030204" pitchFamily="34" charset="0"/>
              </a:rPr>
              <a:t>сътрудничество</a:t>
            </a:r>
            <a:r>
              <a:rPr lang="ru-RU" dirty="0">
                <a:latin typeface="Arial Narrow" panose="020B0606020202030204" pitchFamily="34" charset="0"/>
              </a:rPr>
              <a:t> между УНСС и "</a:t>
            </a:r>
            <a:r>
              <a:rPr lang="ru-RU" dirty="0" err="1">
                <a:latin typeface="Arial Narrow" panose="020B0606020202030204" pitchFamily="34" charset="0"/>
              </a:rPr>
              <a:t>Крестън</a:t>
            </a:r>
            <a:r>
              <a:rPr lang="ru-RU" dirty="0">
                <a:latin typeface="Arial Narrow" panose="020B0606020202030204" pitchFamily="34" charset="0"/>
              </a:rPr>
              <a:t> </a:t>
            </a:r>
            <a:r>
              <a:rPr lang="ru-RU" dirty="0" err="1" smtClean="0">
                <a:latin typeface="Arial Narrow" panose="020B0606020202030204" pitchFamily="34" charset="0"/>
              </a:rPr>
              <a:t>БулМар"ООД</a:t>
            </a:r>
            <a:endParaRPr lang="ru-RU" dirty="0" smtClean="0">
              <a:latin typeface="Arial Narrow" panose="020B0606020202030204" pitchFamily="34" charset="0"/>
            </a:endParaRPr>
          </a:p>
          <a:p>
            <a:pPr algn="just"/>
            <a:r>
              <a:rPr lang="ru-RU" dirty="0" smtClean="0">
                <a:latin typeface="Arial Narrow" panose="020B0606020202030204" pitchFamily="34" charset="0"/>
              </a:rPr>
              <a:t> </a:t>
            </a:r>
            <a:r>
              <a:rPr lang="ru-RU" b="1" dirty="0" smtClean="0">
                <a:latin typeface="Arial Narrow" panose="020B0606020202030204" pitchFamily="34" charset="0"/>
              </a:rPr>
              <a:t>(9) </a:t>
            </a:r>
            <a:r>
              <a:rPr lang="ru-RU" dirty="0" smtClean="0">
                <a:latin typeface="Arial Narrow" panose="020B0606020202030204" pitchFamily="34" charset="0"/>
              </a:rPr>
              <a:t>На 16.05.2018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 п</a:t>
            </a:r>
            <a:r>
              <a:rPr lang="ru-RU" dirty="0" smtClean="0">
                <a:latin typeface="Arial Narrow" panose="020B0606020202030204" pitchFamily="34" charset="0"/>
              </a:rPr>
              <a:t>о инициатива на ФСФ </a:t>
            </a:r>
            <a:r>
              <a:rPr lang="ru-RU" dirty="0">
                <a:latin typeface="Arial Narrow" panose="020B0606020202030204" pitchFamily="34" charset="0"/>
              </a:rPr>
              <a:t> </a:t>
            </a:r>
            <a:r>
              <a:rPr lang="ru-RU" dirty="0" err="1">
                <a:latin typeface="Arial Narrow" panose="020B0606020202030204" pitchFamily="34" charset="0"/>
              </a:rPr>
              <a:t>б</a:t>
            </a:r>
            <a:r>
              <a:rPr lang="ru-RU" dirty="0" err="1" smtClean="0">
                <a:latin typeface="Arial Narrow" panose="020B0606020202030204" pitchFamily="34" charset="0"/>
              </a:rPr>
              <a:t>еше</a:t>
            </a:r>
            <a:r>
              <a:rPr lang="ru-RU" dirty="0" smtClean="0">
                <a:latin typeface="Arial Narrow" panose="020B0606020202030204" pitchFamily="34" charset="0"/>
              </a:rPr>
              <a:t>  </a:t>
            </a:r>
            <a:r>
              <a:rPr lang="ru-RU" dirty="0">
                <a:latin typeface="Arial Narrow" panose="020B0606020202030204" pitchFamily="34" charset="0"/>
              </a:rPr>
              <a:t>п</a:t>
            </a:r>
            <a:r>
              <a:rPr lang="ru-RU" dirty="0" smtClean="0">
                <a:latin typeface="Arial Narrow" panose="020B0606020202030204" pitchFamily="34" charset="0"/>
              </a:rPr>
              <a:t>одписан меморандум </a:t>
            </a:r>
            <a:r>
              <a:rPr lang="ru-RU" dirty="0">
                <a:latin typeface="Arial Narrow" panose="020B0606020202030204" pitchFamily="34" charset="0"/>
              </a:rPr>
              <a:t>за </a:t>
            </a:r>
            <a:r>
              <a:rPr lang="ru-RU" dirty="0" err="1">
                <a:latin typeface="Arial Narrow" panose="020B0606020202030204" pitchFamily="34" charset="0"/>
              </a:rPr>
              <a:t>сътрудничество</a:t>
            </a:r>
            <a:r>
              <a:rPr lang="ru-RU" dirty="0">
                <a:latin typeface="Arial Narrow" panose="020B0606020202030204" pitchFamily="34" charset="0"/>
              </a:rPr>
              <a:t> между УНСС и </a:t>
            </a:r>
            <a:r>
              <a:rPr lang="en-US" sz="1600" cap="all" dirty="0">
                <a:latin typeface="Arial Narrow" panose="020B0606020202030204" pitchFamily="34" charset="0"/>
              </a:rPr>
              <a:t>MDV PROFESSIONAL </a:t>
            </a:r>
            <a:r>
              <a:rPr lang="en-US" sz="1600" cap="all" dirty="0" smtClean="0">
                <a:latin typeface="Arial Narrow" panose="020B0606020202030204" pitchFamily="34" charset="0"/>
              </a:rPr>
              <a:t>EDUCATION</a:t>
            </a:r>
            <a:r>
              <a:rPr lang="bg-BG" sz="1600" cap="all" dirty="0">
                <a:latin typeface="Arial Narrow" panose="020B0606020202030204" pitchFamily="34" charset="0"/>
              </a:rPr>
              <a:t> </a:t>
            </a:r>
            <a:r>
              <a:rPr lang="bg-BG" sz="1600" cap="all" dirty="0" smtClean="0">
                <a:latin typeface="Arial Narrow" panose="020B0606020202030204" pitchFamily="34" charset="0"/>
              </a:rPr>
              <a:t>(</a:t>
            </a:r>
            <a:r>
              <a:rPr lang="en-US" sz="1600" cap="all" dirty="0" smtClean="0">
                <a:latin typeface="Arial Narrow" panose="020B0606020202030204" pitchFamily="34" charset="0"/>
              </a:rPr>
              <a:t>PREMIER </a:t>
            </a:r>
            <a:r>
              <a:rPr lang="en-US" sz="1600" cap="all" dirty="0">
                <a:latin typeface="Arial Narrow" panose="020B0606020202030204" pitchFamily="34" charset="0"/>
              </a:rPr>
              <a:t>MEMBER, BPP GLOBAL </a:t>
            </a:r>
            <a:r>
              <a:rPr lang="en-US" sz="1600" cap="all" dirty="0" smtClean="0">
                <a:latin typeface="Arial Narrow" panose="020B0606020202030204" pitchFamily="34" charset="0"/>
              </a:rPr>
              <a:t>NETWORK</a:t>
            </a:r>
            <a:r>
              <a:rPr lang="bg-BG" sz="1600" cap="all" dirty="0" smtClean="0">
                <a:latin typeface="Arial Narrow" panose="020B0606020202030204" pitchFamily="34" charset="0"/>
              </a:rPr>
              <a:t>)</a:t>
            </a:r>
            <a:endParaRPr lang="en-US" sz="1600" cap="all" dirty="0">
              <a:latin typeface="Arial Narrow" panose="020B0606020202030204" pitchFamily="34" charset="0"/>
            </a:endParaRPr>
          </a:p>
          <a:p>
            <a:pPr algn="just"/>
            <a:r>
              <a:rPr lang="ru-RU" b="1" dirty="0" smtClean="0">
                <a:latin typeface="Arial Narrow" panose="020B0606020202030204" pitchFamily="34" charset="0"/>
              </a:rPr>
              <a:t>(10) </a:t>
            </a:r>
            <a:r>
              <a:rPr lang="ru-RU" dirty="0" smtClean="0">
                <a:latin typeface="Arial Narrow" panose="020B0606020202030204" pitchFamily="34" charset="0"/>
              </a:rPr>
              <a:t>В периода  14-18.05.2018 г. </a:t>
            </a:r>
            <a:r>
              <a:rPr lang="ru-RU" dirty="0" err="1">
                <a:latin typeface="Arial Narrow" panose="020B0606020202030204" pitchFamily="34" charset="0"/>
              </a:rPr>
              <a:t>к</a:t>
            </a:r>
            <a:r>
              <a:rPr lang="ru-RU" dirty="0" err="1" smtClean="0">
                <a:latin typeface="Arial Narrow" panose="020B0606020202030204" pitchFamily="34" charset="0"/>
              </a:rPr>
              <a:t>атедрите</a:t>
            </a:r>
            <a:r>
              <a:rPr lang="ru-RU" dirty="0" smtClean="0">
                <a:latin typeface="Arial Narrow" panose="020B0606020202030204" pitchFamily="34" charset="0"/>
              </a:rPr>
              <a:t> </a:t>
            </a:r>
            <a:r>
              <a:rPr lang="ru-RU" dirty="0">
                <a:latin typeface="Arial Narrow" panose="020B0606020202030204" pitchFamily="34" charset="0"/>
              </a:rPr>
              <a:t>от Финансово-</a:t>
            </a:r>
            <a:r>
              <a:rPr lang="ru-RU" dirty="0" err="1">
                <a:latin typeface="Arial Narrow" panose="020B0606020202030204" pitchFamily="34" charset="0"/>
              </a:rPr>
              <a:t>счетоводния</a:t>
            </a:r>
            <a:r>
              <a:rPr lang="ru-RU" dirty="0">
                <a:latin typeface="Arial Narrow" panose="020B0606020202030204" pitchFamily="34" charset="0"/>
              </a:rPr>
              <a:t> </a:t>
            </a:r>
            <a:r>
              <a:rPr lang="ru-RU" dirty="0" err="1">
                <a:latin typeface="Arial Narrow" panose="020B0606020202030204" pitchFamily="34" charset="0"/>
              </a:rPr>
              <a:t>факултет</a:t>
            </a:r>
            <a:r>
              <a:rPr lang="ru-RU" dirty="0">
                <a:latin typeface="Arial Narrow" panose="020B0606020202030204" pitchFamily="34" charset="0"/>
              </a:rPr>
              <a:t> </a:t>
            </a:r>
            <a:r>
              <a:rPr lang="ru-RU" dirty="0" err="1">
                <a:latin typeface="Arial Narrow" panose="020B0606020202030204" pitchFamily="34" charset="0"/>
              </a:rPr>
              <a:t>проведоха</a:t>
            </a:r>
            <a:r>
              <a:rPr lang="ru-RU" dirty="0">
                <a:latin typeface="Arial Narrow" panose="020B0606020202030204" pitchFamily="34" charset="0"/>
              </a:rPr>
              <a:t> </a:t>
            </a:r>
            <a:r>
              <a:rPr lang="ru-RU" i="1" dirty="0">
                <a:latin typeface="Arial Narrow" panose="020B0606020202030204" pitchFamily="34" charset="0"/>
              </a:rPr>
              <a:t>Дни на </a:t>
            </a:r>
            <a:r>
              <a:rPr lang="ru-RU" i="1" dirty="0" err="1">
                <a:latin typeface="Arial Narrow" panose="020B0606020202030204" pitchFamily="34" charset="0"/>
              </a:rPr>
              <a:t>отворените</a:t>
            </a:r>
            <a:r>
              <a:rPr lang="ru-RU" i="1" dirty="0">
                <a:latin typeface="Arial Narrow" panose="020B0606020202030204" pitchFamily="34" charset="0"/>
              </a:rPr>
              <a:t> </a:t>
            </a:r>
            <a:r>
              <a:rPr lang="ru-RU" i="1" dirty="0" err="1">
                <a:latin typeface="Arial Narrow" panose="020B0606020202030204" pitchFamily="34" charset="0"/>
              </a:rPr>
              <a:t>врати</a:t>
            </a:r>
            <a:r>
              <a:rPr lang="ru-RU" dirty="0">
                <a:latin typeface="Arial Narrow" panose="020B0606020202030204" pitchFamily="34" charset="0"/>
              </a:rPr>
              <a:t>.</a:t>
            </a:r>
            <a:br>
              <a:rPr lang="ru-RU" dirty="0">
                <a:latin typeface="Arial Narrow" panose="020B0606020202030204" pitchFamily="34" charset="0"/>
              </a:rPr>
            </a:br>
            <a:r>
              <a:rPr lang="ru-RU" b="1" dirty="0" smtClean="0">
                <a:latin typeface="Arial Narrow" panose="020B0606020202030204" pitchFamily="34" charset="0"/>
              </a:rPr>
              <a:t>(11</a:t>
            </a:r>
            <a:r>
              <a:rPr lang="ru-RU" dirty="0" smtClean="0">
                <a:latin typeface="Arial Narrow" panose="020B0606020202030204" pitchFamily="34" charset="0"/>
              </a:rPr>
              <a:t>) На 16.05.2018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с</a:t>
            </a:r>
            <a:r>
              <a:rPr lang="ru-RU" dirty="0" smtClean="0">
                <a:latin typeface="Arial Narrow" panose="020B0606020202030204" pitchFamily="34" charset="0"/>
              </a:rPr>
              <a:t> </a:t>
            </a:r>
            <a:r>
              <a:rPr lang="ru-RU" dirty="0">
                <a:latin typeface="Arial Narrow" panose="020B0606020202030204" pitchFamily="34" charset="0"/>
              </a:rPr>
              <a:t>конференция „</a:t>
            </a:r>
            <a:r>
              <a:rPr lang="ru-RU" i="1" dirty="0" err="1">
                <a:latin typeface="Arial Narrow" panose="020B0606020202030204" pitchFamily="34" charset="0"/>
              </a:rPr>
              <a:t>Счетоводството</a:t>
            </a:r>
            <a:r>
              <a:rPr lang="ru-RU" i="1" dirty="0">
                <a:latin typeface="Arial Narrow" panose="020B0606020202030204" pitchFamily="34" charset="0"/>
              </a:rPr>
              <a:t> - наука, образование, практика“</a:t>
            </a:r>
            <a:r>
              <a:rPr lang="ru-RU" dirty="0">
                <a:latin typeface="Arial Narrow" panose="020B0606020202030204" pitchFamily="34" charset="0"/>
              </a:rPr>
              <a:t> </a:t>
            </a:r>
            <a:r>
              <a:rPr lang="ru-RU" dirty="0" err="1">
                <a:latin typeface="Arial Narrow" panose="020B0606020202030204" pitchFamily="34" charset="0"/>
              </a:rPr>
              <a:t>беше</a:t>
            </a:r>
            <a:r>
              <a:rPr lang="ru-RU" dirty="0">
                <a:latin typeface="Arial Narrow" panose="020B0606020202030204" pitchFamily="34" charset="0"/>
              </a:rPr>
              <a:t> </a:t>
            </a:r>
            <a:r>
              <a:rPr lang="ru-RU" dirty="0" err="1">
                <a:latin typeface="Arial Narrow" panose="020B0606020202030204" pitchFamily="34" charset="0"/>
              </a:rPr>
              <a:t>отбелязана</a:t>
            </a:r>
            <a:r>
              <a:rPr lang="ru-RU" dirty="0">
                <a:latin typeface="Arial Narrow" panose="020B0606020202030204" pitchFamily="34" charset="0"/>
              </a:rPr>
              <a:t> 130-годишнината от </a:t>
            </a:r>
            <a:r>
              <a:rPr lang="ru-RU" dirty="0" err="1">
                <a:latin typeface="Arial Narrow" panose="020B0606020202030204" pitchFamily="34" charset="0"/>
              </a:rPr>
              <a:t>рождението</a:t>
            </a:r>
            <a:r>
              <a:rPr lang="ru-RU" dirty="0">
                <a:latin typeface="Arial Narrow" panose="020B0606020202030204" pitchFamily="34" charset="0"/>
              </a:rPr>
              <a:t> на проф. д-р </a:t>
            </a:r>
            <a:r>
              <a:rPr lang="ru-RU" dirty="0" err="1">
                <a:latin typeface="Arial Narrow" panose="020B0606020202030204" pitchFamily="34" charset="0"/>
              </a:rPr>
              <a:t>Димитър</a:t>
            </a:r>
            <a:r>
              <a:rPr lang="ru-RU" dirty="0">
                <a:latin typeface="Arial Narrow" panose="020B0606020202030204" pitchFamily="34" charset="0"/>
              </a:rPr>
              <a:t> </a:t>
            </a:r>
            <a:r>
              <a:rPr lang="ru-RU" dirty="0" smtClean="0">
                <a:latin typeface="Arial Narrow" panose="020B0606020202030204" pitchFamily="34" charset="0"/>
              </a:rPr>
              <a:t>Добрев</a:t>
            </a:r>
            <a:endParaRPr lang="ru-RU" dirty="0">
              <a:latin typeface="Arial Narrow" panose="020B0606020202030204" pitchFamily="34" charset="0"/>
            </a:endParaRPr>
          </a:p>
          <a:p>
            <a:pPr algn="just"/>
            <a:r>
              <a:rPr lang="ru-RU" b="1" dirty="0" smtClean="0">
                <a:latin typeface="Arial Narrow" panose="020B0606020202030204" pitchFamily="34" charset="0"/>
              </a:rPr>
              <a:t>(12) </a:t>
            </a:r>
            <a:r>
              <a:rPr lang="ru-RU" dirty="0" smtClean="0">
                <a:latin typeface="Arial Narrow" panose="020B0606020202030204" pitchFamily="34" charset="0"/>
              </a:rPr>
              <a:t>На 30.05.2018</a:t>
            </a:r>
            <a:r>
              <a:rPr lang="ru-RU" dirty="0">
                <a:latin typeface="Arial Narrow" panose="020B0606020202030204" pitchFamily="34" charset="0"/>
              </a:rPr>
              <a:t>   </a:t>
            </a:r>
            <a:r>
              <a:rPr lang="ru-RU" dirty="0" smtClean="0">
                <a:latin typeface="Arial Narrow" panose="020B0606020202030204" pitchFamily="34" charset="0"/>
              </a:rPr>
              <a:t>г. </a:t>
            </a:r>
            <a:r>
              <a:rPr lang="ru-RU" dirty="0">
                <a:latin typeface="Arial Narrow" panose="020B0606020202030204" pitchFamily="34" charset="0"/>
              </a:rPr>
              <a:t>   Проф. д-р </a:t>
            </a:r>
            <a:r>
              <a:rPr lang="ru-RU" dirty="0" err="1">
                <a:latin typeface="Arial Narrow" panose="020B0606020202030204" pitchFamily="34" charset="0"/>
              </a:rPr>
              <a:t>Сн.Башева</a:t>
            </a:r>
            <a:r>
              <a:rPr lang="ru-RU" dirty="0">
                <a:latin typeface="Arial Narrow" panose="020B0606020202030204" pitchFamily="34" charset="0"/>
              </a:rPr>
              <a:t>, декан на </a:t>
            </a:r>
            <a:r>
              <a:rPr lang="ru-RU" dirty="0" err="1" smtClean="0">
                <a:latin typeface="Arial Narrow" panose="020B0606020202030204" pitchFamily="34" charset="0"/>
              </a:rPr>
              <a:t>ФСФ,взе</a:t>
            </a:r>
            <a:r>
              <a:rPr lang="ru-RU" dirty="0" smtClean="0">
                <a:latin typeface="Arial Narrow" panose="020B0606020202030204" pitchFamily="34" charset="0"/>
              </a:rPr>
              <a:t> </a:t>
            </a:r>
            <a:r>
              <a:rPr lang="ru-RU" dirty="0">
                <a:latin typeface="Arial Narrow" panose="020B0606020202030204" pitchFamily="34" charset="0"/>
              </a:rPr>
              <a:t>участие при </a:t>
            </a:r>
            <a:r>
              <a:rPr lang="ru-RU" dirty="0" err="1">
                <a:latin typeface="Arial Narrow" panose="020B0606020202030204" pitchFamily="34" charset="0"/>
              </a:rPr>
              <a:t>връчването</a:t>
            </a:r>
            <a:r>
              <a:rPr lang="ru-RU" dirty="0">
                <a:latin typeface="Arial Narrow" panose="020B0606020202030204" pitchFamily="34" charset="0"/>
              </a:rPr>
              <a:t> на </a:t>
            </a:r>
            <a:r>
              <a:rPr lang="ru-RU" dirty="0" err="1">
                <a:latin typeface="Arial Narrow" panose="020B0606020202030204" pitchFamily="34" charset="0"/>
              </a:rPr>
              <a:t>традиционните</a:t>
            </a:r>
            <a:r>
              <a:rPr lang="ru-RU" dirty="0">
                <a:latin typeface="Arial Narrow" panose="020B0606020202030204" pitchFamily="34" charset="0"/>
              </a:rPr>
              <a:t> </a:t>
            </a:r>
            <a:r>
              <a:rPr lang="ru-RU" dirty="0" err="1">
                <a:latin typeface="Arial Narrow" panose="020B0606020202030204" pitchFamily="34" charset="0"/>
              </a:rPr>
              <a:t>годишни</a:t>
            </a:r>
            <a:r>
              <a:rPr lang="ru-RU" dirty="0">
                <a:latin typeface="Arial Narrow" panose="020B0606020202030204" pitchFamily="34" charset="0"/>
              </a:rPr>
              <a:t> награди "</a:t>
            </a:r>
            <a:r>
              <a:rPr lang="ru-RU" dirty="0" err="1">
                <a:latin typeface="Arial Narrow" panose="020B0606020202030204" pitchFamily="34" charset="0"/>
              </a:rPr>
              <a:t>Застраховател</a:t>
            </a:r>
            <a:r>
              <a:rPr lang="ru-RU" dirty="0">
                <a:latin typeface="Arial Narrow" panose="020B0606020202030204" pitchFamily="34" charset="0"/>
              </a:rPr>
              <a:t> на </a:t>
            </a:r>
            <a:r>
              <a:rPr lang="ru-RU" dirty="0" err="1">
                <a:latin typeface="Arial Narrow" panose="020B0606020202030204" pitchFamily="34" charset="0"/>
              </a:rPr>
              <a:t>годината</a:t>
            </a:r>
            <a:r>
              <a:rPr lang="ru-RU" dirty="0">
                <a:latin typeface="Arial Narrow" panose="020B0606020202030204" pitchFamily="34" charset="0"/>
              </a:rPr>
              <a:t>"</a:t>
            </a:r>
          </a:p>
          <a:p>
            <a:endParaRPr lang="ru-RU" dirty="0">
              <a:latin typeface="Arial Narrow" panose="020B0606020202030204" pitchFamily="34" charset="0"/>
            </a:endParaRPr>
          </a:p>
        </p:txBody>
      </p:sp>
      <p:sp>
        <p:nvSpPr>
          <p:cNvPr id="4" name="Rectangle 3"/>
          <p:cNvSpPr/>
          <p:nvPr/>
        </p:nvSpPr>
        <p:spPr>
          <a:xfrm>
            <a:off x="683568" y="1"/>
            <a:ext cx="7632848" cy="369332"/>
          </a:xfrm>
          <a:prstGeom prst="rect">
            <a:avLst/>
          </a:prstGeom>
        </p:spPr>
        <p:txBody>
          <a:bodyPr wrap="square">
            <a:spAutoFit/>
          </a:bodyPr>
          <a:lstStyle/>
          <a:p>
            <a:pPr algn="ctr"/>
            <a:r>
              <a:rPr lang="bg-BG" b="1" i="1" dirty="0">
                <a:solidFill>
                  <a:schemeClr val="bg1"/>
                </a:solidFill>
                <a:latin typeface="Arial Narrow" panose="020B0606020202030204" pitchFamily="34" charset="0"/>
              </a:rPr>
              <a:t>Съвместни форуми и дейности   с други ВУ и национални институции </a:t>
            </a:r>
          </a:p>
        </p:txBody>
      </p:sp>
    </p:spTree>
    <p:extLst>
      <p:ext uri="{BB962C8B-B14F-4D97-AF65-F5344CB8AC3E}">
        <p14:creationId xmlns:p14="http://schemas.microsoft.com/office/powerpoint/2010/main" val="25465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7844109" cy="5760640"/>
          </a:xfrm>
        </p:spPr>
        <p:txBody>
          <a:bodyPr>
            <a:normAutofit fontScale="90000"/>
          </a:bodyPr>
          <a:lstStyle/>
          <a:p>
            <a:pPr algn="just"/>
            <a:r>
              <a:rPr lang="ru-RU" sz="2000" b="1" i="1" dirty="0" err="1">
                <a:solidFill>
                  <a:schemeClr val="accent1"/>
                </a:solidFill>
                <a:latin typeface="Arial Narrow" panose="020B0606020202030204" pitchFamily="34" charset="0"/>
              </a:rPr>
              <a:t>Дейност</a:t>
            </a:r>
            <a:r>
              <a:rPr lang="ru-RU" sz="2000" b="1" i="1" dirty="0">
                <a:solidFill>
                  <a:schemeClr val="accent1"/>
                </a:solidFill>
                <a:latin typeface="Arial Narrow" panose="020B0606020202030204" pitchFamily="34" charset="0"/>
              </a:rPr>
              <a:t> </a:t>
            </a:r>
            <a:r>
              <a:rPr lang="ru-RU" sz="2000" b="1" i="1" dirty="0" smtClean="0">
                <a:solidFill>
                  <a:schemeClr val="accent1"/>
                </a:solidFill>
                <a:latin typeface="Arial Narrow" panose="020B0606020202030204" pitchFamily="34" charset="0"/>
              </a:rPr>
              <a:t>1 за периода м.11.2017 - м.11.2018: </a:t>
            </a:r>
            <a:r>
              <a:rPr lang="ru-RU" sz="2000" b="1" i="1" dirty="0" err="1" smtClean="0">
                <a:solidFill>
                  <a:schemeClr val="accent1"/>
                </a:solidFill>
                <a:latin typeface="Arial Narrow" panose="020B0606020202030204" pitchFamily="34" charset="0"/>
              </a:rPr>
              <a:t>Акредитация</a:t>
            </a:r>
            <a:r>
              <a:rPr lang="ru-RU" sz="2000" b="1" i="1" dirty="0" smtClean="0">
                <a:solidFill>
                  <a:schemeClr val="accent1"/>
                </a:solidFill>
                <a:latin typeface="Arial Narrow" panose="020B0606020202030204" pitchFamily="34" charset="0"/>
              </a:rPr>
              <a:t>  на УНСС</a:t>
            </a:r>
            <a:br>
              <a:rPr lang="ru-RU" sz="2000" b="1" i="1" dirty="0" smtClean="0">
                <a:solidFill>
                  <a:schemeClr val="accent1"/>
                </a:solidFill>
                <a:latin typeface="Arial Narrow" panose="020B0606020202030204" pitchFamily="34" charset="0"/>
              </a:rPr>
            </a:br>
            <a:r>
              <a:rPr lang="ru-RU" sz="2000" b="1" dirty="0" smtClean="0">
                <a:solidFill>
                  <a:schemeClr val="tx1"/>
                </a:solidFill>
                <a:latin typeface="Arial Narrow" panose="020B0606020202030204" pitchFamily="34" charset="0"/>
              </a:rPr>
              <a:t>(1) </a:t>
            </a:r>
            <a:r>
              <a:rPr lang="ru-RU" sz="2000" dirty="0" smtClean="0">
                <a:solidFill>
                  <a:schemeClr val="tx1"/>
                </a:solidFill>
                <a:latin typeface="Arial Narrow" panose="020B0606020202030204" pitchFamily="34" charset="0"/>
              </a:rPr>
              <a:t>Представители от ФСФ </a:t>
            </a:r>
            <a:r>
              <a:rPr lang="ru-RU" sz="2000" dirty="0" err="1" smtClean="0">
                <a:solidFill>
                  <a:schemeClr val="tx1"/>
                </a:solidFill>
                <a:latin typeface="Arial Narrow" panose="020B0606020202030204" pitchFamily="34" charset="0"/>
              </a:rPr>
              <a:t>участваха</a:t>
            </a:r>
            <a:r>
              <a:rPr lang="ru-RU" sz="2000" dirty="0" smtClean="0">
                <a:solidFill>
                  <a:schemeClr val="tx1"/>
                </a:solidFill>
                <a:latin typeface="Arial Narrow" panose="020B0606020202030204" pitchFamily="34" charset="0"/>
              </a:rPr>
              <a:t> в работни </a:t>
            </a:r>
            <a:r>
              <a:rPr lang="ru-RU" sz="2000" dirty="0" err="1" smtClean="0">
                <a:solidFill>
                  <a:schemeClr val="tx1"/>
                </a:solidFill>
                <a:latin typeface="Arial Narrow" panose="020B0606020202030204" pitchFamily="34" charset="0"/>
              </a:rPr>
              <a:t>групи</a:t>
            </a:r>
            <a:r>
              <a:rPr lang="ru-RU" sz="2000" dirty="0" smtClean="0">
                <a:solidFill>
                  <a:schemeClr val="tx1"/>
                </a:solidFill>
                <a:latin typeface="Arial Narrow" panose="020B0606020202030204" pitchFamily="34" charset="0"/>
              </a:rPr>
              <a:t> по </a:t>
            </a:r>
            <a:r>
              <a:rPr lang="ru-RU" sz="2000" dirty="0" err="1" smtClean="0">
                <a:solidFill>
                  <a:schemeClr val="tx1"/>
                </a:solidFill>
                <a:latin typeface="Arial Narrow" panose="020B0606020202030204" pitchFamily="34" charset="0"/>
              </a:rPr>
              <a:t>изготвяне</a:t>
            </a:r>
            <a:r>
              <a:rPr lang="ru-RU" sz="2000" dirty="0" smtClean="0">
                <a:solidFill>
                  <a:schemeClr val="tx1"/>
                </a:solidFill>
                <a:latin typeface="Arial Narrow" panose="020B0606020202030204" pitchFamily="34" charset="0"/>
              </a:rPr>
              <a:t> на </a:t>
            </a:r>
            <a:r>
              <a:rPr lang="ru-RU" sz="2000" dirty="0" err="1" smtClean="0">
                <a:solidFill>
                  <a:schemeClr val="tx1"/>
                </a:solidFill>
                <a:latin typeface="Arial Narrow" panose="020B0606020202030204" pitchFamily="34" charset="0"/>
              </a:rPr>
              <a:t>доклади</a:t>
            </a:r>
            <a:r>
              <a:rPr lang="ru-RU" sz="2000" dirty="0" smtClean="0">
                <a:solidFill>
                  <a:schemeClr val="tx1"/>
                </a:solidFill>
                <a:latin typeface="Arial Narrow" panose="020B0606020202030204" pitchFamily="34" charset="0"/>
              </a:rPr>
              <a:t> за </a:t>
            </a:r>
            <a:r>
              <a:rPr lang="ru-RU" sz="2000" dirty="0" err="1" smtClean="0">
                <a:solidFill>
                  <a:schemeClr val="tx1"/>
                </a:solidFill>
                <a:latin typeface="Arial Narrow" panose="020B0606020202030204" pitchFamily="34" charset="0"/>
              </a:rPr>
              <a:t>програмната</a:t>
            </a:r>
            <a:r>
              <a:rPr lang="ru-RU" sz="2000" dirty="0" smtClean="0">
                <a:solidFill>
                  <a:schemeClr val="tx1"/>
                </a:solidFill>
                <a:latin typeface="Arial Narrow" panose="020B0606020202030204" pitchFamily="34" charset="0"/>
              </a:rPr>
              <a:t> </a:t>
            </a:r>
            <a:r>
              <a:rPr lang="ru-RU" sz="2000" dirty="0" err="1" smtClean="0">
                <a:solidFill>
                  <a:schemeClr val="tx1"/>
                </a:solidFill>
                <a:latin typeface="Arial Narrow" panose="020B0606020202030204" pitchFamily="34" charset="0"/>
              </a:rPr>
              <a:t>акредитация</a:t>
            </a:r>
            <a:r>
              <a:rPr lang="ru-RU" sz="2000" dirty="0" smtClean="0">
                <a:solidFill>
                  <a:schemeClr val="tx1"/>
                </a:solidFill>
                <a:latin typeface="Arial Narrow" panose="020B0606020202030204" pitchFamily="34" charset="0"/>
              </a:rPr>
              <a:t> по направление 3.8. «</a:t>
            </a:r>
            <a:r>
              <a:rPr lang="ru-RU" sz="2000" dirty="0" err="1" smtClean="0">
                <a:solidFill>
                  <a:schemeClr val="tx1"/>
                </a:solidFill>
                <a:latin typeface="Arial Narrow" panose="020B0606020202030204" pitchFamily="34" charset="0"/>
              </a:rPr>
              <a:t>Икономика</a:t>
            </a:r>
            <a:r>
              <a:rPr lang="ru-RU" sz="2000" dirty="0" smtClean="0">
                <a:solidFill>
                  <a:schemeClr val="tx1"/>
                </a:solidFill>
                <a:latin typeface="Arial Narrow" panose="020B0606020202030204" pitchFamily="34" charset="0"/>
              </a:rPr>
              <a:t>»</a:t>
            </a:r>
            <a:r>
              <a:rPr lang="ru-RU" sz="2000" dirty="0" smtClean="0">
                <a:latin typeface="Arial Narrow" panose="020B0606020202030204" pitchFamily="34" charset="0"/>
              </a:rPr>
              <a:t>.</a:t>
            </a:r>
            <a:br>
              <a:rPr lang="ru-RU" sz="2000" dirty="0" smtClean="0">
                <a:latin typeface="Arial Narrow" panose="020B0606020202030204" pitchFamily="34" charset="0"/>
              </a:rPr>
            </a:br>
            <a:r>
              <a:rPr lang="ru-RU" sz="2000" b="1" dirty="0" smtClean="0">
                <a:latin typeface="Arial Narrow" panose="020B0606020202030204" pitchFamily="34" charset="0"/>
              </a:rPr>
              <a:t>(2) </a:t>
            </a:r>
            <a:r>
              <a:rPr lang="ru-RU" sz="2000" dirty="0" err="1" smtClean="0">
                <a:latin typeface="Arial Narrow" panose="020B0606020202030204" pitchFamily="34" charset="0"/>
              </a:rPr>
              <a:t>През</a:t>
            </a:r>
            <a:r>
              <a:rPr lang="ru-RU" sz="2000" dirty="0" smtClean="0">
                <a:latin typeface="Arial Narrow" panose="020B0606020202030204" pitchFamily="34" charset="0"/>
              </a:rPr>
              <a:t> </a:t>
            </a:r>
            <a:r>
              <a:rPr lang="ru-RU" sz="2000" dirty="0" err="1" smtClean="0">
                <a:latin typeface="Arial Narrow" panose="020B0606020202030204" pitchFamily="34" charset="0"/>
              </a:rPr>
              <a:t>отчетния</a:t>
            </a:r>
            <a:r>
              <a:rPr lang="ru-RU" sz="2000" dirty="0" smtClean="0">
                <a:latin typeface="Arial Narrow" panose="020B0606020202030204" pitchFamily="34" charset="0"/>
              </a:rPr>
              <a:t> период </a:t>
            </a:r>
            <a:r>
              <a:rPr lang="ru-RU" sz="2000" dirty="0" err="1" smtClean="0">
                <a:latin typeface="Arial Narrow" panose="020B0606020202030204" pitchFamily="34" charset="0"/>
              </a:rPr>
              <a:t>осъществяваха</a:t>
            </a:r>
            <a:r>
              <a:rPr lang="ru-RU" sz="2000" dirty="0" smtClean="0">
                <a:latin typeface="Arial Narrow" panose="020B0606020202030204" pitchFamily="34" charset="0"/>
              </a:rPr>
              <a:t> </a:t>
            </a:r>
            <a:r>
              <a:rPr lang="ru-RU" sz="2000" dirty="0" err="1" smtClean="0">
                <a:latin typeface="Arial Narrow" panose="020B0606020202030204" pitchFamily="34" charset="0"/>
              </a:rPr>
              <a:t>дейност</a:t>
            </a:r>
            <a:r>
              <a:rPr lang="ru-RU" sz="2000" dirty="0" smtClean="0">
                <a:latin typeface="Arial Narrow" panose="020B0606020202030204" pitchFamily="34" charset="0"/>
              </a:rPr>
              <a:t>: </a:t>
            </a:r>
            <a:r>
              <a:rPr lang="bg-BG" sz="2000" dirty="0"/>
              <a:t/>
            </a:r>
            <a:br>
              <a:rPr lang="bg-BG" sz="2000" dirty="0"/>
            </a:br>
            <a:r>
              <a:rPr lang="bg-BG" sz="2000" b="1" dirty="0" smtClean="0">
                <a:latin typeface="Arial Narrow" panose="020B0606020202030204" pitchFamily="34" charset="0"/>
              </a:rPr>
              <a:t>а/ </a:t>
            </a:r>
            <a:r>
              <a:rPr lang="en-US" sz="2000" b="1" dirty="0" smtClean="0">
                <a:latin typeface="Arial Narrow" panose="020B0606020202030204" pitchFamily="34" charset="0"/>
              </a:rPr>
              <a:t> </a:t>
            </a:r>
            <a:r>
              <a:rPr lang="en-US" sz="2000" dirty="0" err="1">
                <a:latin typeface="Arial Narrow" panose="020B0606020202030204" pitchFamily="34" charset="0"/>
              </a:rPr>
              <a:t>факултетна</a:t>
            </a:r>
            <a:r>
              <a:rPr lang="en-US" sz="2000" dirty="0">
                <a:latin typeface="Arial Narrow" panose="020B0606020202030204" pitchFamily="34" charset="0"/>
              </a:rPr>
              <a:t> </a:t>
            </a:r>
            <a:r>
              <a:rPr lang="en-US" sz="2000" dirty="0" err="1">
                <a:latin typeface="Arial Narrow" panose="020B0606020202030204" pitchFamily="34" charset="0"/>
              </a:rPr>
              <a:t>Комисия</a:t>
            </a:r>
            <a:r>
              <a:rPr lang="en-US" sz="2000" dirty="0">
                <a:latin typeface="Arial Narrow" panose="020B0606020202030204" pitchFamily="34" charset="0"/>
              </a:rPr>
              <a:t> </a:t>
            </a:r>
            <a:r>
              <a:rPr lang="en-US" sz="2000" dirty="0" err="1">
                <a:latin typeface="Arial Narrow" panose="020B0606020202030204" pitchFamily="34" charset="0"/>
              </a:rPr>
              <a:t>за</a:t>
            </a:r>
            <a:r>
              <a:rPr lang="en-US" sz="2000" dirty="0">
                <a:latin typeface="Arial Narrow" panose="020B0606020202030204" pitchFamily="34" charset="0"/>
              </a:rPr>
              <a:t> </a:t>
            </a:r>
            <a:r>
              <a:rPr lang="en-US" sz="2000" dirty="0" err="1">
                <a:latin typeface="Arial Narrow" panose="020B0606020202030204" pitchFamily="34" charset="0"/>
              </a:rPr>
              <a:t>осигуряване</a:t>
            </a:r>
            <a:r>
              <a:rPr lang="en-US" sz="2000" dirty="0">
                <a:latin typeface="Arial Narrow" panose="020B0606020202030204" pitchFamily="34" charset="0"/>
              </a:rPr>
              <a:t> и </a:t>
            </a:r>
            <a:r>
              <a:rPr lang="en-US" sz="2000" dirty="0" err="1">
                <a:latin typeface="Arial Narrow" panose="020B0606020202030204" pitchFamily="34" charset="0"/>
              </a:rPr>
              <a:t>оценяване</a:t>
            </a:r>
            <a:r>
              <a:rPr lang="en-US" sz="2000" dirty="0">
                <a:latin typeface="Arial Narrow" panose="020B0606020202030204" pitchFamily="34" charset="0"/>
              </a:rPr>
              <a:t> </a:t>
            </a:r>
            <a:r>
              <a:rPr lang="en-US" sz="2000" dirty="0" err="1">
                <a:latin typeface="Arial Narrow" panose="020B0606020202030204" pitchFamily="34" charset="0"/>
              </a:rPr>
              <a:t>на</a:t>
            </a:r>
            <a:r>
              <a:rPr lang="en-US" sz="2000" dirty="0">
                <a:latin typeface="Arial Narrow" panose="020B0606020202030204" pitchFamily="34" charset="0"/>
              </a:rPr>
              <a:t> </a:t>
            </a:r>
            <a:r>
              <a:rPr lang="en-US" sz="2000" dirty="0" err="1">
                <a:latin typeface="Arial Narrow" panose="020B0606020202030204" pitchFamily="34" charset="0"/>
              </a:rPr>
              <a:t>качеството</a:t>
            </a:r>
            <a:r>
              <a:rPr lang="en-US" sz="2000" dirty="0">
                <a:latin typeface="Arial Narrow" panose="020B0606020202030204" pitchFamily="34" charset="0"/>
              </a:rPr>
              <a:t> (</a:t>
            </a:r>
            <a:r>
              <a:rPr lang="en-US" sz="2000" dirty="0" smtClean="0">
                <a:latin typeface="Arial Narrow" panose="020B0606020202030204" pitchFamily="34" charset="0"/>
              </a:rPr>
              <a:t>ФКООК)</a:t>
            </a:r>
            <a:r>
              <a:rPr lang="bg-BG" sz="2000" dirty="0" smtClean="0">
                <a:latin typeface="Arial Narrow" panose="020B0606020202030204" pitchFamily="34" charset="0"/>
              </a:rPr>
              <a:t>, </a:t>
            </a:r>
            <a:r>
              <a:rPr lang="en-US" sz="2000" dirty="0" err="1" smtClean="0">
                <a:latin typeface="Arial Narrow" panose="020B0606020202030204" pitchFamily="34" charset="0"/>
              </a:rPr>
              <a:t>съгласно</a:t>
            </a:r>
            <a:r>
              <a:rPr lang="en-US" sz="2000" dirty="0" smtClean="0">
                <a:latin typeface="Arial Narrow" panose="020B0606020202030204" pitchFamily="34" charset="0"/>
              </a:rPr>
              <a:t> </a:t>
            </a:r>
            <a:r>
              <a:rPr lang="en-US" sz="2000" dirty="0" err="1">
                <a:latin typeface="Arial Narrow" panose="020B0606020202030204" pitchFamily="34" charset="0"/>
              </a:rPr>
              <a:t>Стандарт</a:t>
            </a:r>
            <a:r>
              <a:rPr lang="en-US" sz="2000" dirty="0">
                <a:latin typeface="Arial Narrow" panose="020B0606020202030204" pitchFamily="34" charset="0"/>
              </a:rPr>
              <a:t> 1 </a:t>
            </a:r>
            <a:r>
              <a:rPr lang="en-US" sz="2000" dirty="0" err="1">
                <a:latin typeface="Arial Narrow" panose="020B0606020202030204" pitchFamily="34" charset="0"/>
              </a:rPr>
              <a:t>на</a:t>
            </a:r>
            <a:r>
              <a:rPr lang="en-US" sz="2000" dirty="0">
                <a:latin typeface="Arial Narrow" panose="020B0606020202030204" pitchFamily="34" charset="0"/>
              </a:rPr>
              <a:t> </a:t>
            </a:r>
            <a:r>
              <a:rPr lang="en-US" sz="2000" dirty="0" err="1">
                <a:latin typeface="Arial Narrow" panose="020B0606020202030204" pitchFamily="34" charset="0"/>
              </a:rPr>
              <a:t>критериалната</a:t>
            </a:r>
            <a:r>
              <a:rPr lang="en-US" sz="2000" dirty="0">
                <a:latin typeface="Arial Narrow" panose="020B0606020202030204" pitchFamily="34" charset="0"/>
              </a:rPr>
              <a:t> </a:t>
            </a:r>
            <a:r>
              <a:rPr lang="en-US" sz="2000" dirty="0" err="1">
                <a:latin typeface="Arial Narrow" panose="020B0606020202030204" pitchFamily="34" charset="0"/>
              </a:rPr>
              <a:t>система</a:t>
            </a:r>
            <a:r>
              <a:rPr lang="en-US" sz="2000" dirty="0">
                <a:latin typeface="Arial Narrow" panose="020B0606020202030204" pitchFamily="34" charset="0"/>
              </a:rPr>
              <a:t> </a:t>
            </a:r>
            <a:r>
              <a:rPr lang="en-US" sz="2000" dirty="0" err="1">
                <a:latin typeface="Arial Narrow" panose="020B0606020202030204" pitchFamily="34" charset="0"/>
              </a:rPr>
              <a:t>на</a:t>
            </a:r>
            <a:r>
              <a:rPr lang="en-US" sz="2000" dirty="0">
                <a:latin typeface="Arial Narrow" panose="020B0606020202030204" pitchFamily="34" charset="0"/>
              </a:rPr>
              <a:t> НАОА </a:t>
            </a:r>
            <a:r>
              <a:rPr lang="en-US" sz="2000" dirty="0" err="1">
                <a:latin typeface="Arial Narrow" panose="020B0606020202030204" pitchFamily="34" charset="0"/>
              </a:rPr>
              <a:t>за</a:t>
            </a:r>
            <a:r>
              <a:rPr lang="en-US" sz="2000" dirty="0">
                <a:latin typeface="Arial Narrow" panose="020B0606020202030204" pitchFamily="34" charset="0"/>
              </a:rPr>
              <a:t> </a:t>
            </a:r>
            <a:r>
              <a:rPr lang="en-US" sz="2000" dirty="0" err="1">
                <a:latin typeface="Arial Narrow" panose="020B0606020202030204" pitchFamily="34" charset="0"/>
              </a:rPr>
              <a:t>институционална</a:t>
            </a:r>
            <a:r>
              <a:rPr lang="en-US" sz="2000" dirty="0">
                <a:latin typeface="Arial Narrow" panose="020B0606020202030204" pitchFamily="34" charset="0"/>
              </a:rPr>
              <a:t> </a:t>
            </a:r>
            <a:r>
              <a:rPr lang="en-US" sz="2000" dirty="0" err="1">
                <a:latin typeface="Arial Narrow" panose="020B0606020202030204" pitchFamily="34" charset="0"/>
              </a:rPr>
              <a:t>акредитация</a:t>
            </a:r>
            <a:r>
              <a:rPr lang="en-US" sz="2000" dirty="0">
                <a:latin typeface="Arial Narrow" panose="020B0606020202030204" pitchFamily="34" charset="0"/>
              </a:rPr>
              <a:t> </a:t>
            </a:r>
            <a:r>
              <a:rPr lang="en-US" sz="2000" dirty="0" err="1">
                <a:latin typeface="Arial Narrow" panose="020B0606020202030204" pitchFamily="34" charset="0"/>
              </a:rPr>
              <a:t>на</a:t>
            </a:r>
            <a:r>
              <a:rPr lang="en-US" sz="2000" dirty="0">
                <a:latin typeface="Arial Narrow" panose="020B0606020202030204" pitchFamily="34" charset="0"/>
              </a:rPr>
              <a:t> </a:t>
            </a:r>
            <a:r>
              <a:rPr lang="en-US" sz="2000" dirty="0" err="1">
                <a:latin typeface="Arial Narrow" panose="020B0606020202030204" pitchFamily="34" charset="0"/>
              </a:rPr>
              <a:t>висшите</a:t>
            </a:r>
            <a:r>
              <a:rPr lang="en-US" sz="2000" dirty="0">
                <a:latin typeface="Arial Narrow" panose="020B0606020202030204" pitchFamily="34" charset="0"/>
              </a:rPr>
              <a:t> </a:t>
            </a:r>
            <a:r>
              <a:rPr lang="en-US" sz="2000" dirty="0" err="1" smtClean="0">
                <a:latin typeface="Arial Narrow" panose="020B0606020202030204" pitchFamily="34" charset="0"/>
              </a:rPr>
              <a:t>училища</a:t>
            </a:r>
            <a:r>
              <a:rPr lang="bg-BG" sz="2000" dirty="0" smtClean="0">
                <a:latin typeface="Arial Narrow" panose="020B0606020202030204" pitchFamily="34" charset="0"/>
              </a:rPr>
              <a:t>;</a:t>
            </a:r>
            <a:br>
              <a:rPr lang="bg-BG" sz="2000" dirty="0" smtClean="0">
                <a:latin typeface="Arial Narrow" panose="020B0606020202030204" pitchFamily="34" charset="0"/>
              </a:rPr>
            </a:br>
            <a:r>
              <a:rPr lang="bg-BG" sz="2000" b="1" dirty="0" smtClean="0">
                <a:latin typeface="Arial Narrow" panose="020B0606020202030204" pitchFamily="34" charset="0"/>
              </a:rPr>
              <a:t>б/</a:t>
            </a:r>
            <a:r>
              <a:rPr lang="bg-BG" sz="2000" b="1" dirty="0">
                <a:latin typeface="Arial Narrow" panose="020B0606020202030204" pitchFamily="34" charset="0"/>
              </a:rPr>
              <a:t> </a:t>
            </a:r>
            <a:r>
              <a:rPr lang="bg-BG" sz="2000" dirty="0">
                <a:latin typeface="Arial Narrow" panose="020B0606020202030204" pitchFamily="34" charset="0"/>
              </a:rPr>
              <a:t>факултетна Комисия по оценяване и одобряване на програмите за обучение (ФКООПО) – съгласно Стандарт 2 на </a:t>
            </a:r>
            <a:r>
              <a:rPr lang="bg-BG" sz="2000" dirty="0" err="1">
                <a:latin typeface="Arial Narrow" panose="020B0606020202030204" pitchFamily="34" charset="0"/>
              </a:rPr>
              <a:t>критериалната</a:t>
            </a:r>
            <a:r>
              <a:rPr lang="bg-BG" sz="2000" dirty="0">
                <a:latin typeface="Arial Narrow" panose="020B0606020202030204" pitchFamily="34" charset="0"/>
              </a:rPr>
              <a:t> система на НАОА за институционална акредитация на висшите училища.</a:t>
            </a:r>
            <a:br>
              <a:rPr lang="bg-BG" sz="2000" dirty="0">
                <a:latin typeface="Arial Narrow" panose="020B0606020202030204" pitchFamily="34" charset="0"/>
              </a:rPr>
            </a:br>
            <a:r>
              <a:rPr lang="bg-BG" sz="2000" b="1" dirty="0" smtClean="0">
                <a:latin typeface="Arial Narrow" panose="020B0606020202030204" pitchFamily="34" charset="0"/>
              </a:rPr>
              <a:t>в/ </a:t>
            </a:r>
            <a:r>
              <a:rPr lang="bg-BG" sz="2000" dirty="0" smtClean="0">
                <a:latin typeface="Arial Narrow" panose="020B0606020202030204" pitchFamily="34" charset="0"/>
              </a:rPr>
              <a:t>факултетна </a:t>
            </a:r>
            <a:r>
              <a:rPr lang="bg-BG" sz="2000" dirty="0">
                <a:latin typeface="Arial Narrow" panose="020B0606020202030204" pitchFamily="34" charset="0"/>
              </a:rPr>
              <a:t>Комисия по насърчаване и оценяване на научноизследователската дейност (ФКНОНИД</a:t>
            </a:r>
            <a:r>
              <a:rPr lang="bg-BG" sz="2000" dirty="0" smtClean="0">
                <a:latin typeface="Arial Narrow" panose="020B0606020202030204" pitchFamily="34" charset="0"/>
              </a:rPr>
              <a:t>).</a:t>
            </a:r>
            <a:br>
              <a:rPr lang="bg-BG" sz="2000" dirty="0" smtClean="0">
                <a:latin typeface="Arial Narrow" panose="020B0606020202030204" pitchFamily="34" charset="0"/>
              </a:rPr>
            </a:br>
            <a:r>
              <a:rPr lang="bg-BG" sz="2000" b="1" dirty="0" smtClean="0">
                <a:latin typeface="Arial Narrow" panose="020B0606020202030204" pitchFamily="34" charset="0"/>
              </a:rPr>
              <a:t>(3) </a:t>
            </a:r>
            <a:r>
              <a:rPr lang="bg-BG" sz="2000" dirty="0" smtClean="0">
                <a:latin typeface="Arial Narrow" panose="020B0606020202030204" pitchFamily="34" charset="0"/>
              </a:rPr>
              <a:t>През периода бяха разработени и утвърдени от Ректора на УНСС Цели по качеството  на ФСФ. </a:t>
            </a:r>
            <a:br>
              <a:rPr lang="bg-BG" sz="2000" dirty="0" smtClean="0">
                <a:latin typeface="Arial Narrow" panose="020B0606020202030204" pitchFamily="34" charset="0"/>
              </a:rPr>
            </a:br>
            <a:r>
              <a:rPr lang="bg-BG" sz="2000" b="1" dirty="0" smtClean="0">
                <a:latin typeface="Arial Narrow" panose="020B0606020202030204" pitchFamily="34" charset="0"/>
              </a:rPr>
              <a:t>(4) </a:t>
            </a:r>
            <a:r>
              <a:rPr lang="bg-BG" sz="2000" dirty="0">
                <a:latin typeface="Arial Narrow" panose="020B0606020202030204" pitchFamily="34" charset="0"/>
              </a:rPr>
              <a:t>Б</a:t>
            </a:r>
            <a:r>
              <a:rPr lang="bg-BG" sz="2000" dirty="0" smtClean="0">
                <a:latin typeface="Arial Narrow" panose="020B0606020202030204" pitchFamily="34" charset="0"/>
              </a:rPr>
              <a:t>яха разработени и утвърдени  планове за дейността на трите комисии за периода летен семестър на учебната 2017/2018г. и зимен семестър на учебната 2018/2019  г.</a:t>
            </a:r>
            <a:r>
              <a:rPr lang="bg-BG" sz="2000" dirty="0">
                <a:latin typeface="Arial Narrow" panose="020B0606020202030204" pitchFamily="34" charset="0"/>
              </a:rPr>
              <a:t/>
            </a:r>
            <a:br>
              <a:rPr lang="bg-BG" sz="2000" dirty="0">
                <a:latin typeface="Arial Narrow" panose="020B0606020202030204" pitchFamily="34" charset="0"/>
              </a:rPr>
            </a:br>
            <a:r>
              <a:rPr lang="bg-BG" sz="2000" b="1" dirty="0" smtClean="0">
                <a:latin typeface="Arial Narrow" panose="020B0606020202030204" pitchFamily="34" charset="0"/>
              </a:rPr>
              <a:t>(5) </a:t>
            </a:r>
            <a:r>
              <a:rPr lang="bg-BG" sz="2000" dirty="0">
                <a:latin typeface="Arial Narrow" panose="020B0606020202030204" pitchFamily="34" charset="0"/>
              </a:rPr>
              <a:t>Б</a:t>
            </a:r>
            <a:r>
              <a:rPr lang="bg-BG" sz="2000" dirty="0" smtClean="0">
                <a:latin typeface="Arial Narrow" panose="020B0606020202030204" pitchFamily="34" charset="0"/>
              </a:rPr>
              <a:t>яха проведени редовни заседания на трите комисии  за  организация и реализиране на функциите, залегнали в  разработените планове.</a:t>
            </a:r>
            <a:r>
              <a:rPr lang="bg-BG" sz="2000" dirty="0">
                <a:latin typeface="Arial Narrow" panose="020B0606020202030204" pitchFamily="34" charset="0"/>
              </a:rPr>
              <a:t/>
            </a:r>
            <a:br>
              <a:rPr lang="bg-BG" sz="2000" dirty="0">
                <a:latin typeface="Arial Narrow" panose="020B0606020202030204" pitchFamily="34" charset="0"/>
              </a:rPr>
            </a:br>
            <a:endParaRPr lang="bg-BG" sz="2000" dirty="0">
              <a:latin typeface="Arial Narrow" panose="020B0606020202030204" pitchFamily="34" charset="0"/>
              <a:cs typeface="Arial" panose="020B0604020202020204" pitchFamily="34" charset="0"/>
            </a:endParaRPr>
          </a:p>
        </p:txBody>
      </p:sp>
      <p:sp>
        <p:nvSpPr>
          <p:cNvPr id="3" name="TextBox 2"/>
          <p:cNvSpPr txBox="1"/>
          <p:nvPr/>
        </p:nvSpPr>
        <p:spPr>
          <a:xfrm>
            <a:off x="1691680" y="22634"/>
            <a:ext cx="5328592" cy="400110"/>
          </a:xfrm>
          <a:prstGeom prst="rect">
            <a:avLst/>
          </a:prstGeom>
          <a:noFill/>
        </p:spPr>
        <p:txBody>
          <a:bodyPr wrap="square" rtlCol="0">
            <a:spAutoFit/>
          </a:bodyPr>
          <a:lstStyle/>
          <a:p>
            <a:pPr algn="ctr"/>
            <a:r>
              <a:rPr lang="bg-BG" sz="2000" b="1" i="1" dirty="0" smtClean="0">
                <a:solidFill>
                  <a:schemeClr val="bg1"/>
                </a:solidFill>
                <a:latin typeface="Arial Narrow" panose="020B0606020202030204" pitchFamily="34" charset="0"/>
              </a:rPr>
              <a:t>Система за качество </a:t>
            </a:r>
            <a:endParaRPr lang="bg-BG" sz="2000" b="1" i="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p:txBody>
          <a:bodyPr vert="horz" lIns="91440" tIns="45720" rIns="91440" bIns="45720" rtlCol="0" anchor="ctr"/>
          <a:lstStyle/>
          <a:p>
            <a:fld id="{353F3F3C-A60D-426C-8F94-912700854F7B}" type="slidenum">
              <a:rPr lang="bg-BG" sz="1400"/>
              <a:pPr/>
              <a:t>9</a:t>
            </a:fld>
            <a:endParaRPr lang="bg-BG" sz="1400"/>
          </a:p>
        </p:txBody>
      </p:sp>
    </p:spTree>
    <p:extLst>
      <p:ext uri="{BB962C8B-B14F-4D97-AF65-F5344CB8AC3E}">
        <p14:creationId xmlns:p14="http://schemas.microsoft.com/office/powerpoint/2010/main" val="2445820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ЧЕТЕН-ДОКЛАД-2013 - Cop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ОТЧЕТЕН-ДОКЛАД-2013 - Copy</Template>
  <TotalTime>610</TotalTime>
  <Words>464</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Impact</vt:lpstr>
      <vt:lpstr>Times New Roman</vt:lpstr>
      <vt:lpstr>ОТЧЕТЕН-ДОКЛАД-2013 - Copy</vt:lpstr>
      <vt:lpstr>PowerPoint Presentation</vt:lpstr>
      <vt:lpstr>PowerPoint Presentation</vt:lpstr>
      <vt:lpstr>                                                                   През отчетния период  м. ноември 2017 г. / м. ноември 2018 г. международното сътрудничество  на ФСФ  се реализира в  следните направления: Дейност 1: Съвместно участие в проекти  1.1. Успешно беше защитен проект, одобрен за финансиране  от фонд “НИД” на УНСС, под № НИ 1-1/2015 г. и с тема: Изследване на възможностите за адаптиране на учебни програми към изискванията на Аssociation of Сhartered Сertified Аccountants (ACCA). В проекта участват представители на трите катедри от ФСФ.  През периода бяха постигнати следните конкретни резултати:  (1) Акредитация на ФСФ и УНСС до 2023 год. за осем модула от фундаменталното ниво на обучение на АССА. (2) Първите четири от тях се признават за всички студенти от ФСФ  успешно дипломирали се в ОКС „бакалавър“ . (3) Останалите четири - при успешно дипломиране в ОКС „магистър“ по специалност “Счетоводство, финансов контрол и финанси”, със специализация “АССА квалификация: финансова отчетност, одит и финанси” на английски език. (4) От учебната 2018/2019 г. стартира магистърска програма „АCCOUNTING, FINANCIAL CONTROL AND FINANCE /taught in English/  СЧЕТОВОДСТВО, ФИНАНСОВ КОНТРОЛ И ФИНАНСИ/на английски език/“ – 2 семестъра.</vt:lpstr>
      <vt:lpstr>Международни  партньорски проекти</vt:lpstr>
      <vt:lpstr>PowerPoint Presentation</vt:lpstr>
      <vt:lpstr>               </vt:lpstr>
      <vt:lpstr>                                                              Съвместни  форуми и дейности с други ВУ и национални институции  Съвместни форуми и дейности  с други ВУ и национални институц 1) На 23.11.2018 г. съвместно с ВУЗФ беше организирана и проведена в УНСС 14-та международна научна конференция на младите учени на тема „ИКОНОМИКАТА НА БЪЛГАРИЯ И ЕВРОПЕЙСКИЯ СЪЮЗ В ДИГИТАЛНИЯ СВЯТ”. (2) През м. май 2018 г. бяха издадени от ИК на УНСС три колективни монографии, инициирани от ФСФ, съвместно с Луцкий национальный технически университет (ЛНТУ), Полтавский университет экономики и торговли (ПУЕТ), Инокомическия университет на гр. Сплит, Университетът на гр. Болоня, Италия и Техническия университет на гр. Лодзк, Полша. (3) На 19.01.2018 г. в изпълнение на сключения Меморандум с Комисията за публичен надзор над регистрираните одитори (КПНРО) и УНСС (ФСФ), беше проведен Майсторски клас по счетоводство с лектор доц. д-р Бойка Брезоева.  (4) На 18.02.2018 г., съвместно с Камарата на независимите оценители в България (КНОБ), беше проведен семинар на тема „Особености при отчитането на дълготрайните материални активи в бюджетните предприятия в помощ на независимия оценител“. Лектор – доц-д-р Камелия Савова-Симеонова (5)  На 07.03.2018  г.   Институтът на вътрешните одитори в България (ИВОБ) дари на университетската библиотека книгите International Professional Practices Framework (IPPF), CIA Exam Practice Questions – Certified Internal Auditor и Internal Auditing: Assurance &amp; Advisory Services, издание на Глобалния институт на вътрешните одитори.</vt:lpstr>
      <vt:lpstr>PowerPoint Presentation</vt:lpstr>
      <vt:lpstr>Дейност 1 за периода м.11.2017 - м.11.2018: Акредитация  на УНСС (1) Представители от ФСФ участваха в работни групи по изготвяне на доклади за програмната акредитация по направление 3.8. «Икономика». (2) През отчетния период осъществяваха дейност:  а/  факултетна Комисия за осигуряване и оценяване на качеството (ФКООК), съгласно Стандарт 1 на критериалната система на НАОА за институционална акредитация на висшите училища; б/ факултетна Комисия по оценяване и одобряване на програмите за обучение (ФКООПО) – съгласно Стандарт 2 на критериалната система на НАОА за институционална акредитация на висшите училища. в/ факултетна Комисия по насърчаване и оценяване на научноизследователската дейност (ФКНОНИД). (3) През периода бяха разработени и утвърдени от Ректора на УНСС Цели по качеството  на ФСФ.  (4) Бяха разработени и утвърдени  планове за дейността на трите комисии за периода летен семестър на учебната 2017/2018г. и зимен семестър на учебната 2018/2019  г. (5) Бяха проведени редовни заседания на трите комисии  за  организация и реализиране на функциите, залегнали в  разработените планове. </vt:lpstr>
      <vt:lpstr>Дейност  2: Провеждане на анкети за степента на удоволетвореност на студентите от обучението, осигурявано но ФСФ През периода бяха анализирани докладите с резултатите от проведените анкети през зимния семестър на учебната 2017/2018 г., бяха проведени  и анализирани резултатите от анкетите за летния семестър на учебната 2017/2018 г. и са в процес на провеждане анкети за зимния семестър на учебната 2018/2019 г. по катедри, както следва:  а/ за катедра “Счетоводство и анализ” – Графиците 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доц. д-р Росица Иванова. Анкетите се съхраняват в катедра “Счетоводство и анализ”. б/ за катедра “Финансов контрол” –.Графиците 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доц. д-р Даниела Петрова. Анкетите се съхраняват в катедра “Финансов контрол”. в/ за катедра “Финанси” - Графиците за провеждането на анкетите и за обобщаването на резултатите  са оформени с доклади от отговорника за катедрата и член на Комисията по оценка на качеството и акредитацията доц. д-р Жеко Милев. Анкетите се съхраняват в катедра “Финанси”. </vt:lpstr>
      <vt:lpstr>                                  Дейност  3:  Вътрешна оценка на работата на асистентите от титулярите на дисциплините във Финансово-счетоводен факултет  За вътрешна оценка на работата на асистентите /на редовен трудов договор и хонорувани/ от титулярите на дисциплините бяха разработени графици от отговорниците по качеството на трите катедри.  Оценките на титулярите на дисциплините бяха изготвени за летния семестър на учебната 2017/2018 г. и са в процес на изготвяне за зимния семестър на учебната 2018/2019 г. Първичните документи се съхраняват в трите катедри.    Дейност  4: Вътрешен одит на Финансово-счетоводен факултет  На 23.04.2018 г се проведе вътрешен одит на факултета за дейността му през предходния отчетен период, с одитиращ гл. ас. д-р Л. Станкова.  Не бяха отбелязани забележки и препоръки към работата на ФСФ.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Stoimenova</dc:creator>
  <cp:lastModifiedBy>Emi Stoimenova</cp:lastModifiedBy>
  <cp:revision>84</cp:revision>
  <cp:lastPrinted>2017-10-23T11:24:16Z</cp:lastPrinted>
  <dcterms:created xsi:type="dcterms:W3CDTF">2014-09-16T09:57:07Z</dcterms:created>
  <dcterms:modified xsi:type="dcterms:W3CDTF">2018-11-08T09:14:06Z</dcterms:modified>
</cp:coreProperties>
</file>