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4" r:id="rId5"/>
    <p:sldId id="259" r:id="rId6"/>
    <p:sldId id="286" r:id="rId7"/>
    <p:sldId id="285" r:id="rId8"/>
    <p:sldId id="260" r:id="rId9"/>
    <p:sldId id="261" r:id="rId10"/>
    <p:sldId id="292" r:id="rId11"/>
    <p:sldId id="262" r:id="rId12"/>
    <p:sldId id="275" r:id="rId13"/>
    <p:sldId id="276" r:id="rId14"/>
    <p:sldId id="263" r:id="rId15"/>
    <p:sldId id="287" r:id="rId16"/>
    <p:sldId id="288" r:id="rId17"/>
    <p:sldId id="264" r:id="rId18"/>
    <p:sldId id="265" r:id="rId19"/>
    <p:sldId id="281" r:id="rId20"/>
    <p:sldId id="282" r:id="rId21"/>
    <p:sldId id="289" r:id="rId22"/>
    <p:sldId id="290" r:id="rId23"/>
    <p:sldId id="266" r:id="rId24"/>
    <p:sldId id="279" r:id="rId25"/>
    <p:sldId id="291" r:id="rId26"/>
    <p:sldId id="283" r:id="rId27"/>
    <p:sldId id="267" r:id="rId28"/>
    <p:sldId id="268" r:id="rId29"/>
    <p:sldId id="269" r:id="rId30"/>
    <p:sldId id="270" r:id="rId31"/>
    <p:sldId id="271" r:id="rId32"/>
    <p:sldId id="272" r:id="rId33"/>
    <p:sldId id="273" r:id="rId34"/>
    <p:sldId id="280" r:id="rId35"/>
    <p:sldId id="274" r:id="rId3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42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58EFE-01D3-4330-B38A-74C02B044F82}" type="datetimeFigureOut">
              <a:rPr lang="bg-BG" smtClean="0"/>
              <a:t>5.12.2018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A1D94-3A1D-4331-87C7-5C16D4BD5D3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58EFE-01D3-4330-B38A-74C02B044F82}" type="datetimeFigureOut">
              <a:rPr lang="bg-BG" smtClean="0"/>
              <a:t>5.12.2018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A1D94-3A1D-4331-87C7-5C16D4BD5D3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58EFE-01D3-4330-B38A-74C02B044F82}" type="datetimeFigureOut">
              <a:rPr lang="bg-BG" smtClean="0"/>
              <a:t>5.12.2018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A1D94-3A1D-4331-87C7-5C16D4BD5D3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58EFE-01D3-4330-B38A-74C02B044F82}" type="datetimeFigureOut">
              <a:rPr lang="bg-BG" smtClean="0"/>
              <a:t>5.12.2018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A1D94-3A1D-4331-87C7-5C16D4BD5D3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58EFE-01D3-4330-B38A-74C02B044F82}" type="datetimeFigureOut">
              <a:rPr lang="bg-BG" smtClean="0"/>
              <a:t>5.12.2018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A1D94-3A1D-4331-87C7-5C16D4BD5D3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58EFE-01D3-4330-B38A-74C02B044F82}" type="datetimeFigureOut">
              <a:rPr lang="bg-BG" smtClean="0"/>
              <a:t>5.12.2018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A1D94-3A1D-4331-87C7-5C16D4BD5D3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58EFE-01D3-4330-B38A-74C02B044F82}" type="datetimeFigureOut">
              <a:rPr lang="bg-BG" smtClean="0"/>
              <a:t>5.12.2018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A1D94-3A1D-4331-87C7-5C16D4BD5D3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58EFE-01D3-4330-B38A-74C02B044F82}" type="datetimeFigureOut">
              <a:rPr lang="bg-BG" smtClean="0"/>
              <a:t>5.12.2018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A1D94-3A1D-4331-87C7-5C16D4BD5D3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58EFE-01D3-4330-B38A-74C02B044F82}" type="datetimeFigureOut">
              <a:rPr lang="bg-BG" smtClean="0"/>
              <a:t>5.12.2018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A1D94-3A1D-4331-87C7-5C16D4BD5D3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58EFE-01D3-4330-B38A-74C02B044F82}" type="datetimeFigureOut">
              <a:rPr lang="bg-BG" smtClean="0"/>
              <a:t>5.12.2018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A1D94-3A1D-4331-87C7-5C16D4BD5D3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58EFE-01D3-4330-B38A-74C02B044F82}" type="datetimeFigureOut">
              <a:rPr lang="bg-BG" smtClean="0"/>
              <a:t>5.12.2018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A1D94-3A1D-4331-87C7-5C16D4BD5D38}" type="slidenum">
              <a:rPr lang="bg-BG" smtClean="0"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8758EFE-01D3-4330-B38A-74C02B044F82}" type="datetimeFigureOut">
              <a:rPr lang="bg-BG" smtClean="0"/>
              <a:t>5.12.2018 г.</a:t>
            </a:fld>
            <a:endParaRPr lang="bg-BG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4CA1D94-3A1D-4331-87C7-5C16D4BD5D38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ОТЧЕТ НА УЧЕБНАТА ДЕЙНОСТ </a:t>
            </a:r>
            <a:br>
              <a:rPr lang="bg-BG" dirty="0" smtClean="0"/>
            </a:br>
            <a:r>
              <a:rPr lang="bg-BG" dirty="0" smtClean="0"/>
              <a:t>ЗА ПЕРИОДА НОЕМВРИ 2017 – НОЕМВРИ 2018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 smtClean="0"/>
          </a:p>
          <a:p>
            <a:r>
              <a:rPr lang="bg-BG" dirty="0" err="1" smtClean="0"/>
              <a:t>фсф</a:t>
            </a: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4162176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Актуализирани учебни програми в катедра „Финанси“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u="sng" dirty="0" err="1"/>
              <a:t>за</a:t>
            </a:r>
            <a:r>
              <a:rPr lang="en-US" b="1" u="sng" dirty="0"/>
              <a:t> ОКС „</a:t>
            </a:r>
            <a:r>
              <a:rPr lang="en-US" b="1" u="sng" dirty="0" err="1"/>
              <a:t>Магистър</a:t>
            </a:r>
            <a:r>
              <a:rPr lang="en-US" b="1" u="sng" dirty="0"/>
              <a:t>“ </a:t>
            </a:r>
            <a:endParaRPr lang="bg-BG" dirty="0"/>
          </a:p>
          <a:p>
            <a:r>
              <a:rPr lang="en-US" dirty="0" err="1"/>
              <a:t>Актуализирани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учебните</a:t>
            </a:r>
            <a:r>
              <a:rPr lang="en-US" dirty="0"/>
              <a:t> </a:t>
            </a:r>
            <a:r>
              <a:rPr lang="en-US" dirty="0" err="1"/>
              <a:t>програми</a:t>
            </a:r>
            <a:r>
              <a:rPr lang="en-US" dirty="0"/>
              <a:t> в </a:t>
            </a:r>
            <a:r>
              <a:rPr lang="en-US" dirty="0" err="1"/>
              <a:t>учебните</a:t>
            </a:r>
            <a:r>
              <a:rPr lang="en-US" dirty="0"/>
              <a:t> </a:t>
            </a:r>
            <a:r>
              <a:rPr lang="en-US" dirty="0" err="1"/>
              <a:t>планове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:</a:t>
            </a:r>
            <a:endParaRPr lang="bg-BG" dirty="0"/>
          </a:p>
          <a:p>
            <a:pPr lvl="0"/>
            <a:r>
              <a:rPr lang="en-US" dirty="0" err="1"/>
              <a:t>специалност</a:t>
            </a:r>
            <a:r>
              <a:rPr lang="en-US" dirty="0"/>
              <a:t> </a:t>
            </a:r>
            <a:r>
              <a:rPr lang="en-US" b="1" dirty="0"/>
              <a:t>„</a:t>
            </a:r>
            <a:r>
              <a:rPr lang="en-US" b="1" dirty="0" err="1"/>
              <a:t>Финанси</a:t>
            </a:r>
            <a:r>
              <a:rPr lang="en-US" b="1" dirty="0"/>
              <a:t>“</a:t>
            </a:r>
            <a:r>
              <a:rPr lang="en-US" dirty="0"/>
              <a:t> 1 г., 1.5 г., 2 г., </a:t>
            </a:r>
            <a:r>
              <a:rPr lang="en-US" dirty="0" err="1"/>
              <a:t>редовно</a:t>
            </a:r>
            <a:r>
              <a:rPr lang="en-US" dirty="0"/>
              <a:t> </a:t>
            </a:r>
            <a:r>
              <a:rPr lang="en-US" dirty="0" err="1"/>
              <a:t>обучение</a:t>
            </a:r>
            <a:r>
              <a:rPr lang="en-US" dirty="0"/>
              <a:t>; </a:t>
            </a:r>
            <a:endParaRPr lang="bg-BG" dirty="0"/>
          </a:p>
          <a:p>
            <a:pPr lvl="0"/>
            <a:r>
              <a:rPr lang="en-US" dirty="0" err="1"/>
              <a:t>специалност</a:t>
            </a:r>
            <a:r>
              <a:rPr lang="en-US" dirty="0"/>
              <a:t> </a:t>
            </a:r>
            <a:r>
              <a:rPr lang="en-US" b="1" dirty="0"/>
              <a:t>„</a:t>
            </a:r>
            <a:r>
              <a:rPr lang="en-US" b="1" dirty="0" err="1"/>
              <a:t>Банково</a:t>
            </a:r>
            <a:r>
              <a:rPr lang="en-US" b="1" dirty="0"/>
              <a:t> </a:t>
            </a:r>
            <a:r>
              <a:rPr lang="en-US" b="1" dirty="0" err="1"/>
              <a:t>дело</a:t>
            </a:r>
            <a:r>
              <a:rPr lang="en-US" b="1" dirty="0"/>
              <a:t> и </a:t>
            </a:r>
            <a:r>
              <a:rPr lang="en-US" b="1" dirty="0" err="1"/>
              <a:t>международни</a:t>
            </a:r>
            <a:r>
              <a:rPr lang="en-US" b="1" dirty="0"/>
              <a:t> </a:t>
            </a:r>
            <a:r>
              <a:rPr lang="en-US" b="1" dirty="0" err="1"/>
              <a:t>финанси</a:t>
            </a:r>
            <a:r>
              <a:rPr lang="en-US" b="1" dirty="0"/>
              <a:t>“</a:t>
            </a:r>
            <a:r>
              <a:rPr lang="en-US" dirty="0"/>
              <a:t> 1 г., 1.5 г., </a:t>
            </a:r>
            <a:r>
              <a:rPr lang="en-US" dirty="0" err="1"/>
              <a:t>редовно</a:t>
            </a:r>
            <a:r>
              <a:rPr lang="en-US" dirty="0"/>
              <a:t> </a:t>
            </a:r>
            <a:r>
              <a:rPr lang="en-US" dirty="0" err="1"/>
              <a:t>обучение</a:t>
            </a:r>
            <a:r>
              <a:rPr lang="en-US" dirty="0"/>
              <a:t>; </a:t>
            </a:r>
            <a:endParaRPr lang="bg-BG" dirty="0"/>
          </a:p>
          <a:p>
            <a:pPr lvl="0"/>
            <a:r>
              <a:rPr lang="en-US" dirty="0" err="1"/>
              <a:t>специалност</a:t>
            </a:r>
            <a:r>
              <a:rPr lang="en-US" dirty="0"/>
              <a:t> </a:t>
            </a:r>
            <a:r>
              <a:rPr lang="en-US" b="1" dirty="0"/>
              <a:t>„</a:t>
            </a:r>
            <a:r>
              <a:rPr lang="en-US" b="1" dirty="0" err="1"/>
              <a:t>Финансов</a:t>
            </a:r>
            <a:r>
              <a:rPr lang="en-US" b="1" dirty="0"/>
              <a:t> </a:t>
            </a:r>
            <a:r>
              <a:rPr lang="en-US" b="1" dirty="0" err="1"/>
              <a:t>мениджмънт</a:t>
            </a:r>
            <a:r>
              <a:rPr lang="en-US" b="1" dirty="0"/>
              <a:t>“</a:t>
            </a:r>
            <a:r>
              <a:rPr lang="en-US" dirty="0"/>
              <a:t> 1 г., 1.5 г., 2 г., </a:t>
            </a:r>
            <a:r>
              <a:rPr lang="en-US" dirty="0" err="1"/>
              <a:t>редовно</a:t>
            </a:r>
            <a:r>
              <a:rPr lang="en-US" dirty="0"/>
              <a:t> и </a:t>
            </a:r>
            <a:r>
              <a:rPr lang="en-US" dirty="0" err="1"/>
              <a:t>дистанционно</a:t>
            </a:r>
            <a:r>
              <a:rPr lang="en-US" dirty="0"/>
              <a:t> </a:t>
            </a:r>
            <a:r>
              <a:rPr lang="en-US" dirty="0" err="1"/>
              <a:t>обучение</a:t>
            </a:r>
            <a:r>
              <a:rPr lang="en-US" dirty="0"/>
              <a:t>;</a:t>
            </a:r>
            <a:endParaRPr lang="bg-BG" dirty="0"/>
          </a:p>
          <a:p>
            <a:pPr lvl="0"/>
            <a:r>
              <a:rPr lang="en-US" dirty="0" err="1"/>
              <a:t>специалност</a:t>
            </a:r>
            <a:r>
              <a:rPr lang="en-US" dirty="0"/>
              <a:t> </a:t>
            </a:r>
            <a:r>
              <a:rPr lang="en-US" b="1" dirty="0"/>
              <a:t>„</a:t>
            </a:r>
            <a:r>
              <a:rPr lang="en-US" b="1" dirty="0" err="1"/>
              <a:t>Публични</a:t>
            </a:r>
            <a:r>
              <a:rPr lang="en-US" b="1" dirty="0"/>
              <a:t> </a:t>
            </a:r>
            <a:r>
              <a:rPr lang="en-US" b="1" dirty="0" err="1"/>
              <a:t>финанси</a:t>
            </a:r>
            <a:r>
              <a:rPr lang="en-US" b="1" dirty="0"/>
              <a:t>“</a:t>
            </a:r>
            <a:r>
              <a:rPr lang="en-US" dirty="0"/>
              <a:t> 1 г., 1.5 г., </a:t>
            </a:r>
            <a:r>
              <a:rPr lang="en-US" dirty="0" err="1"/>
              <a:t>редовно</a:t>
            </a:r>
            <a:r>
              <a:rPr lang="en-US" dirty="0"/>
              <a:t> и 1 г., 1.5 г., 2 г., </a:t>
            </a:r>
            <a:r>
              <a:rPr lang="en-US" dirty="0" err="1"/>
              <a:t>дистанционно</a:t>
            </a:r>
            <a:r>
              <a:rPr lang="en-US" dirty="0"/>
              <a:t> </a:t>
            </a:r>
            <a:r>
              <a:rPr lang="en-US" dirty="0" err="1"/>
              <a:t>обучение</a:t>
            </a:r>
            <a:r>
              <a:rPr lang="en-US" dirty="0"/>
              <a:t>; </a:t>
            </a:r>
            <a:endParaRPr lang="bg-BG" dirty="0"/>
          </a:p>
          <a:p>
            <a:pPr lvl="0"/>
            <a:r>
              <a:rPr lang="en-US" dirty="0" err="1"/>
              <a:t>специалност</a:t>
            </a:r>
            <a:r>
              <a:rPr lang="en-US" dirty="0"/>
              <a:t> </a:t>
            </a:r>
            <a:r>
              <a:rPr lang="en-US" b="1" dirty="0"/>
              <a:t>„</a:t>
            </a:r>
            <a:r>
              <a:rPr lang="en-US" b="1" dirty="0" err="1"/>
              <a:t>Макроикономика</a:t>
            </a:r>
            <a:r>
              <a:rPr lang="en-US" b="1" dirty="0"/>
              <a:t> и </a:t>
            </a:r>
            <a:r>
              <a:rPr lang="en-US" b="1" dirty="0" err="1"/>
              <a:t>финанси</a:t>
            </a:r>
            <a:r>
              <a:rPr lang="en-US" b="1" dirty="0"/>
              <a:t>“</a:t>
            </a:r>
            <a:r>
              <a:rPr lang="en-US" dirty="0"/>
              <a:t> 1 г., 1.5 г., </a:t>
            </a:r>
            <a:r>
              <a:rPr lang="en-US" dirty="0" err="1"/>
              <a:t>редовно</a:t>
            </a:r>
            <a:r>
              <a:rPr lang="en-US" dirty="0"/>
              <a:t> </a:t>
            </a:r>
            <a:r>
              <a:rPr lang="en-US" dirty="0" err="1"/>
              <a:t>обучение</a:t>
            </a:r>
            <a:r>
              <a:rPr lang="en-US" dirty="0"/>
              <a:t>;</a:t>
            </a:r>
            <a:endParaRPr lang="bg-BG" dirty="0"/>
          </a:p>
          <a:p>
            <a:r>
              <a:rPr lang="en-US" b="1" dirty="0"/>
              <a:t> </a:t>
            </a:r>
            <a:endParaRPr lang="bg-BG" dirty="0"/>
          </a:p>
          <a:p>
            <a:pPr marL="0" indent="0">
              <a:buNone/>
            </a:pPr>
            <a:r>
              <a:rPr lang="en-US" b="1" u="sng" dirty="0" err="1"/>
              <a:t>за</a:t>
            </a:r>
            <a:r>
              <a:rPr lang="en-US" b="1" u="sng" dirty="0"/>
              <a:t> ОКС „</a:t>
            </a:r>
            <a:r>
              <a:rPr lang="en-US" b="1" u="sng" dirty="0" err="1"/>
              <a:t>Бакалавър</a:t>
            </a:r>
            <a:r>
              <a:rPr lang="en-US" b="1" u="sng" dirty="0"/>
              <a:t>“ </a:t>
            </a:r>
            <a:endParaRPr lang="bg-BG" dirty="0"/>
          </a:p>
          <a:p>
            <a:r>
              <a:rPr lang="en-US" b="1" dirty="0"/>
              <a:t> </a:t>
            </a:r>
            <a:endParaRPr lang="bg-BG" dirty="0"/>
          </a:p>
          <a:p>
            <a:pPr lvl="0"/>
            <a:r>
              <a:rPr lang="en-US" dirty="0" err="1"/>
              <a:t>Актуализирани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учебните</a:t>
            </a:r>
            <a:r>
              <a:rPr lang="en-US" dirty="0"/>
              <a:t> </a:t>
            </a:r>
            <a:r>
              <a:rPr lang="en-US" dirty="0" err="1"/>
              <a:t>програми</a:t>
            </a:r>
            <a:r>
              <a:rPr lang="en-US" dirty="0"/>
              <a:t> в </a:t>
            </a:r>
            <a:r>
              <a:rPr lang="en-US" dirty="0" err="1"/>
              <a:t>учебните</a:t>
            </a:r>
            <a:r>
              <a:rPr lang="en-US" dirty="0"/>
              <a:t> </a:t>
            </a:r>
            <a:r>
              <a:rPr lang="en-US" dirty="0" err="1"/>
              <a:t>планове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b="1" dirty="0"/>
              <a:t> </a:t>
            </a:r>
            <a:r>
              <a:rPr lang="en-US" dirty="0" err="1"/>
              <a:t>специалност</a:t>
            </a:r>
            <a:r>
              <a:rPr lang="en-US" dirty="0"/>
              <a:t> </a:t>
            </a:r>
            <a:r>
              <a:rPr lang="en-US" b="1" dirty="0"/>
              <a:t>„</a:t>
            </a:r>
            <a:r>
              <a:rPr lang="en-US" b="1" dirty="0" err="1"/>
              <a:t>Финанси</a:t>
            </a:r>
            <a:r>
              <a:rPr lang="en-US" b="1" dirty="0"/>
              <a:t>“ в ОКС „</a:t>
            </a:r>
            <a:r>
              <a:rPr lang="en-US" b="1" dirty="0" err="1"/>
              <a:t>Бакалавър</a:t>
            </a:r>
            <a:r>
              <a:rPr lang="en-US" b="1" dirty="0"/>
              <a:t>“.</a:t>
            </a:r>
            <a:endParaRPr lang="bg-BG" dirty="0"/>
          </a:p>
          <a:p>
            <a:r>
              <a:rPr lang="en-US" b="1" dirty="0"/>
              <a:t> 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09476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bg-BG" b="1" dirty="0"/>
              <a:t>Обезпечаването на учебния процес с учебници и учебни материали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dirty="0" smtClean="0"/>
              <a:t>Катедра „Счетоводство и анализ“: публикувани </a:t>
            </a:r>
            <a:r>
              <a:rPr lang="bg-BG" dirty="0"/>
              <a:t>учебници и учебни материали: 7 </a:t>
            </a:r>
            <a:r>
              <a:rPr lang="bg-BG" dirty="0" smtClean="0"/>
              <a:t>бр. и публикувани </a:t>
            </a:r>
            <a:r>
              <a:rPr lang="bg-BG" dirty="0"/>
              <a:t>монографии: 3 бр</a:t>
            </a:r>
            <a:r>
              <a:rPr lang="bg-BG" dirty="0" smtClean="0"/>
              <a:t>.</a:t>
            </a:r>
          </a:p>
          <a:p>
            <a:pPr marL="0" lvl="0" indent="0">
              <a:buNone/>
            </a:pPr>
            <a:endParaRPr lang="bg-BG" dirty="0" smtClean="0"/>
          </a:p>
          <a:p>
            <a:pPr lvl="0"/>
            <a:r>
              <a:rPr lang="bg-BG" dirty="0" smtClean="0"/>
              <a:t>Катедра „Финансов контрол“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63649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/>
              <a:t>Учебници за обучение в специалностите към катедра „Финанси“</a:t>
            </a:r>
            <a:endParaRPr lang="bg-B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катедрен</a:t>
            </a:r>
            <a:r>
              <a:rPr lang="en-US" dirty="0"/>
              <a:t> </a:t>
            </a:r>
            <a:r>
              <a:rPr lang="en-US" dirty="0" err="1"/>
              <a:t>съвет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обсъдени</a:t>
            </a:r>
            <a:r>
              <a:rPr lang="en-US" dirty="0"/>
              <a:t> </a:t>
            </a:r>
            <a:r>
              <a:rPr lang="en-US" b="1" dirty="0" err="1"/>
              <a:t>два</a:t>
            </a:r>
            <a:r>
              <a:rPr lang="en-US" b="1" dirty="0"/>
              <a:t> </a:t>
            </a:r>
            <a:r>
              <a:rPr lang="en-US" b="1" dirty="0" err="1"/>
              <a:t>нови</a:t>
            </a:r>
            <a:r>
              <a:rPr lang="en-US" b="1" dirty="0"/>
              <a:t> </a:t>
            </a:r>
            <a:r>
              <a:rPr lang="en-US" b="1" dirty="0" err="1"/>
              <a:t>учебника</a:t>
            </a:r>
            <a:r>
              <a:rPr lang="en-US" dirty="0"/>
              <a:t>  - „</a:t>
            </a:r>
            <a:r>
              <a:rPr lang="en-US" dirty="0" err="1"/>
              <a:t>Международни</a:t>
            </a:r>
            <a:r>
              <a:rPr lang="en-US" dirty="0"/>
              <a:t> </a:t>
            </a:r>
            <a:r>
              <a:rPr lang="en-US" dirty="0" err="1"/>
              <a:t>финанси</a:t>
            </a:r>
            <a:r>
              <a:rPr lang="en-US" dirty="0"/>
              <a:t>“ с </a:t>
            </a:r>
            <a:r>
              <a:rPr lang="en-US" dirty="0" err="1"/>
              <a:t>автори</a:t>
            </a:r>
            <a:r>
              <a:rPr lang="en-US" dirty="0"/>
              <a:t> </a:t>
            </a:r>
            <a:r>
              <a:rPr lang="en-US" dirty="0" err="1"/>
              <a:t>доц</a:t>
            </a:r>
            <a:r>
              <a:rPr lang="en-US" dirty="0"/>
              <a:t>. д-р </a:t>
            </a:r>
            <a:r>
              <a:rPr lang="en-US" dirty="0" err="1"/>
              <a:t>Силвия</a:t>
            </a:r>
            <a:r>
              <a:rPr lang="en-US" dirty="0"/>
              <a:t> </a:t>
            </a:r>
            <a:r>
              <a:rPr lang="en-US" dirty="0" err="1"/>
              <a:t>Трифонова</a:t>
            </a:r>
            <a:r>
              <a:rPr lang="en-US" dirty="0"/>
              <a:t>, </a:t>
            </a:r>
            <a:r>
              <a:rPr lang="en-US" dirty="0" err="1"/>
              <a:t>доц</a:t>
            </a:r>
            <a:r>
              <a:rPr lang="en-US" dirty="0"/>
              <a:t>. д-р </a:t>
            </a:r>
            <a:r>
              <a:rPr lang="en-US" dirty="0" err="1"/>
              <a:t>Гергана</a:t>
            </a:r>
            <a:r>
              <a:rPr lang="en-US" dirty="0"/>
              <a:t> </a:t>
            </a:r>
            <a:r>
              <a:rPr lang="en-US" dirty="0" err="1"/>
              <a:t>Михайлова-Борисова</a:t>
            </a:r>
            <a:r>
              <a:rPr lang="en-US" dirty="0"/>
              <a:t>, </a:t>
            </a:r>
            <a:r>
              <a:rPr lang="en-US" dirty="0" err="1"/>
              <a:t>гл</a:t>
            </a:r>
            <a:r>
              <a:rPr lang="en-US" dirty="0"/>
              <a:t>. </a:t>
            </a:r>
            <a:r>
              <a:rPr lang="en-US" dirty="0" err="1"/>
              <a:t>ас</a:t>
            </a:r>
            <a:r>
              <a:rPr lang="en-US" dirty="0"/>
              <a:t>. д-р </a:t>
            </a:r>
            <a:r>
              <a:rPr lang="en-US" dirty="0" err="1"/>
              <a:t>Милена</a:t>
            </a:r>
            <a:r>
              <a:rPr lang="en-US" dirty="0"/>
              <a:t> </a:t>
            </a:r>
            <a:r>
              <a:rPr lang="en-US" dirty="0" err="1"/>
              <a:t>Ковачевич</a:t>
            </a:r>
            <a:r>
              <a:rPr lang="en-US" dirty="0"/>
              <a:t>, </a:t>
            </a:r>
            <a:r>
              <a:rPr lang="en-US" dirty="0" err="1"/>
              <a:t>гл</a:t>
            </a:r>
            <a:r>
              <a:rPr lang="en-US" dirty="0"/>
              <a:t>. </a:t>
            </a:r>
            <a:r>
              <a:rPr lang="en-US" dirty="0" err="1"/>
              <a:t>ас</a:t>
            </a:r>
            <a:r>
              <a:rPr lang="en-US" dirty="0"/>
              <a:t>. д-р </a:t>
            </a:r>
            <a:r>
              <a:rPr lang="en-US" dirty="0" err="1"/>
              <a:t>Аглика</a:t>
            </a:r>
            <a:r>
              <a:rPr lang="en-US" dirty="0"/>
              <a:t> </a:t>
            </a:r>
            <a:r>
              <a:rPr lang="en-US" dirty="0" err="1"/>
              <a:t>Кънева</a:t>
            </a:r>
            <a:r>
              <a:rPr lang="en-US" dirty="0"/>
              <a:t> и </a:t>
            </a:r>
            <a:r>
              <a:rPr lang="en-US" dirty="0" err="1"/>
              <a:t>Светослав</a:t>
            </a:r>
            <a:r>
              <a:rPr lang="en-US" dirty="0"/>
              <a:t> </a:t>
            </a:r>
            <a:r>
              <a:rPr lang="en-US" dirty="0" err="1"/>
              <a:t>Джонев</a:t>
            </a:r>
            <a:r>
              <a:rPr lang="en-US" dirty="0"/>
              <a:t>  и „</a:t>
            </a:r>
            <a:r>
              <a:rPr lang="en-US" dirty="0" err="1"/>
              <a:t>Определяне</a:t>
            </a:r>
            <a:r>
              <a:rPr lang="en-US" dirty="0"/>
              <a:t> </a:t>
            </a:r>
            <a:r>
              <a:rPr lang="en-US" dirty="0" err="1"/>
              <a:t>стойността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предприятие</a:t>
            </a:r>
            <a:r>
              <a:rPr lang="en-US" dirty="0"/>
              <a:t>“ с </a:t>
            </a:r>
            <a:r>
              <a:rPr lang="en-US" dirty="0" err="1"/>
              <a:t>автор</a:t>
            </a:r>
            <a:r>
              <a:rPr lang="en-US" dirty="0"/>
              <a:t> </a:t>
            </a:r>
            <a:r>
              <a:rPr lang="en-US" dirty="0" err="1"/>
              <a:t>доц</a:t>
            </a:r>
            <a:r>
              <a:rPr lang="en-US" dirty="0"/>
              <a:t>. д-р </a:t>
            </a:r>
            <a:r>
              <a:rPr lang="en-US" dirty="0" err="1"/>
              <a:t>Димитър</a:t>
            </a:r>
            <a:r>
              <a:rPr lang="en-US" dirty="0"/>
              <a:t> </a:t>
            </a:r>
            <a:r>
              <a:rPr lang="en-US" dirty="0" err="1"/>
              <a:t>Ненков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bg-BG" dirty="0"/>
          </a:p>
          <a:p>
            <a:pPr marL="0" lvl="0" indent="0">
              <a:buNone/>
            </a:pPr>
            <a:r>
              <a:rPr lang="en-US" dirty="0" err="1"/>
              <a:t>Подготвени</a:t>
            </a:r>
            <a:r>
              <a:rPr lang="en-US" dirty="0"/>
              <a:t> и </a:t>
            </a:r>
            <a:r>
              <a:rPr lang="en-US" dirty="0" err="1"/>
              <a:t>рецензирани</a:t>
            </a:r>
            <a:r>
              <a:rPr lang="en-US" dirty="0"/>
              <a:t> </a:t>
            </a:r>
            <a:r>
              <a:rPr lang="en-US" dirty="0" err="1"/>
              <a:t>положително</a:t>
            </a:r>
            <a:r>
              <a:rPr lang="en-US" dirty="0"/>
              <a:t> </a:t>
            </a:r>
            <a:r>
              <a:rPr lang="en-US" dirty="0" err="1"/>
              <a:t>учебници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целите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ДО: 2 </a:t>
            </a:r>
            <a:r>
              <a:rPr lang="en-US" dirty="0" err="1"/>
              <a:t>бр</a:t>
            </a:r>
            <a:r>
              <a:rPr lang="en-US" dirty="0"/>
              <a:t>.</a:t>
            </a:r>
            <a:endParaRPr lang="bg-BG" dirty="0"/>
          </a:p>
          <a:p>
            <a:pPr lvl="0"/>
            <a:r>
              <a:rPr lang="en-US" dirty="0" err="1"/>
              <a:t>Ненков</a:t>
            </a:r>
            <a:r>
              <a:rPr lang="en-US" dirty="0"/>
              <a:t>, Д., 2018, „</a:t>
            </a:r>
            <a:r>
              <a:rPr lang="en-US" dirty="0" err="1"/>
              <a:t>Определяне</a:t>
            </a:r>
            <a:r>
              <a:rPr lang="en-US" dirty="0"/>
              <a:t> </a:t>
            </a:r>
            <a:r>
              <a:rPr lang="en-US" dirty="0" err="1"/>
              <a:t>стойността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предприятие</a:t>
            </a:r>
            <a:r>
              <a:rPr lang="en-US" dirty="0"/>
              <a:t>”, ИК-УНСС, </a:t>
            </a:r>
            <a:r>
              <a:rPr lang="en-US" dirty="0" err="1"/>
              <a:t>София</a:t>
            </a:r>
            <a:r>
              <a:rPr lang="en-US" dirty="0"/>
              <a:t>;</a:t>
            </a:r>
            <a:endParaRPr lang="bg-BG" dirty="0"/>
          </a:p>
          <a:p>
            <a:pPr lvl="0"/>
            <a:r>
              <a:rPr lang="en-US" dirty="0" err="1"/>
              <a:t>Трифонова</a:t>
            </a:r>
            <a:r>
              <a:rPr lang="en-US" dirty="0"/>
              <a:t>, С., </a:t>
            </a:r>
            <a:r>
              <a:rPr lang="en-US" dirty="0" err="1"/>
              <a:t>Михайлова-Борисова</a:t>
            </a:r>
            <a:r>
              <a:rPr lang="en-US" dirty="0"/>
              <a:t>, Г., </a:t>
            </a:r>
            <a:r>
              <a:rPr lang="en-US" dirty="0" err="1"/>
              <a:t>Ковачевич</a:t>
            </a:r>
            <a:r>
              <a:rPr lang="en-US" dirty="0"/>
              <a:t>, М., </a:t>
            </a:r>
            <a:r>
              <a:rPr lang="en-US" dirty="0" err="1"/>
              <a:t>Кънева</a:t>
            </a:r>
            <a:r>
              <a:rPr lang="en-US" dirty="0"/>
              <a:t>, А., </a:t>
            </a:r>
            <a:r>
              <a:rPr lang="en-US" dirty="0" err="1"/>
              <a:t>Джонев</a:t>
            </a:r>
            <a:r>
              <a:rPr lang="en-US" dirty="0"/>
              <a:t>, С., 2018, „</a:t>
            </a:r>
            <a:r>
              <a:rPr lang="en-US" dirty="0" err="1"/>
              <a:t>Международни</a:t>
            </a:r>
            <a:r>
              <a:rPr lang="en-US" dirty="0"/>
              <a:t> </a:t>
            </a:r>
            <a:r>
              <a:rPr lang="en-US" dirty="0" err="1"/>
              <a:t>финанси</a:t>
            </a:r>
            <a:r>
              <a:rPr lang="en-US" dirty="0"/>
              <a:t>”, ИК-УНСС, </a:t>
            </a:r>
            <a:r>
              <a:rPr lang="en-US" dirty="0" err="1"/>
              <a:t>София</a:t>
            </a:r>
            <a:r>
              <a:rPr lang="en-US" dirty="0"/>
              <a:t>.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3291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/>
              <a:t>Учебни материали за обучение в специалностите към катедра „Финанси“</a:t>
            </a:r>
            <a:endParaRPr lang="bg-B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bg-BG" dirty="0" smtClean="0"/>
          </a:p>
          <a:p>
            <a:pPr lvl="0"/>
            <a:r>
              <a:rPr lang="en-US" dirty="0" err="1"/>
              <a:t>Подготвени</a:t>
            </a:r>
            <a:r>
              <a:rPr lang="en-US" dirty="0"/>
              <a:t> </a:t>
            </a:r>
            <a:r>
              <a:rPr lang="en-US" dirty="0" err="1"/>
              <a:t>материали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целите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дистанционно</a:t>
            </a:r>
            <a:r>
              <a:rPr lang="en-US" dirty="0"/>
              <a:t> </a:t>
            </a:r>
            <a:r>
              <a:rPr lang="en-US" dirty="0" err="1"/>
              <a:t>обучение</a:t>
            </a:r>
            <a:r>
              <a:rPr lang="en-US" dirty="0"/>
              <a:t>:</a:t>
            </a:r>
            <a:endParaRPr lang="bg-BG" sz="2800" dirty="0"/>
          </a:p>
          <a:p>
            <a:pPr lvl="1"/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дисциплината</a:t>
            </a:r>
            <a:r>
              <a:rPr lang="en-US" dirty="0"/>
              <a:t> „</a:t>
            </a:r>
            <a:r>
              <a:rPr lang="en-US" dirty="0" err="1"/>
              <a:t>Финанси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социалното</a:t>
            </a:r>
            <a:r>
              <a:rPr lang="en-US" dirty="0"/>
              <a:t> </a:t>
            </a:r>
            <a:r>
              <a:rPr lang="en-US" dirty="0" err="1"/>
              <a:t>осигуряване</a:t>
            </a:r>
            <a:r>
              <a:rPr lang="en-US" dirty="0"/>
              <a:t>“ в </a:t>
            </a:r>
            <a:r>
              <a:rPr lang="en-US" dirty="0" err="1"/>
              <a:t>специалност</a:t>
            </a:r>
            <a:r>
              <a:rPr lang="en-US" dirty="0"/>
              <a:t> „</a:t>
            </a:r>
            <a:r>
              <a:rPr lang="en-US" dirty="0" err="1"/>
              <a:t>Публични</a:t>
            </a:r>
            <a:r>
              <a:rPr lang="en-US" dirty="0"/>
              <a:t> </a:t>
            </a:r>
            <a:r>
              <a:rPr lang="en-US" dirty="0" err="1"/>
              <a:t>финанси</a:t>
            </a:r>
            <a:r>
              <a:rPr lang="en-US" dirty="0"/>
              <a:t>“ – </a:t>
            </a:r>
            <a:r>
              <a:rPr lang="en-US" dirty="0" err="1"/>
              <a:t>проф</a:t>
            </a:r>
            <a:r>
              <a:rPr lang="en-US" dirty="0"/>
              <a:t>. Д-р </a:t>
            </a:r>
            <a:r>
              <a:rPr lang="en-US" dirty="0" err="1"/>
              <a:t>Богомил</a:t>
            </a:r>
            <a:r>
              <a:rPr lang="en-US" dirty="0"/>
              <a:t> </a:t>
            </a:r>
            <a:r>
              <a:rPr lang="en-US" dirty="0" err="1"/>
              <a:t>Манов</a:t>
            </a:r>
            <a:endParaRPr lang="bg-BG" sz="2400" dirty="0"/>
          </a:p>
          <a:p>
            <a:pPr lvl="1"/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дисциплината</a:t>
            </a:r>
            <a:r>
              <a:rPr lang="en-US" dirty="0"/>
              <a:t> „</a:t>
            </a:r>
            <a:r>
              <a:rPr lang="en-US" dirty="0" err="1"/>
              <a:t>Парична</a:t>
            </a:r>
            <a:r>
              <a:rPr lang="en-US" dirty="0"/>
              <a:t> </a:t>
            </a:r>
            <a:r>
              <a:rPr lang="en-US" dirty="0" err="1"/>
              <a:t>теория</a:t>
            </a:r>
            <a:r>
              <a:rPr lang="en-US" dirty="0"/>
              <a:t> и </a:t>
            </a:r>
            <a:r>
              <a:rPr lang="en-US" dirty="0" err="1"/>
              <a:t>парична</a:t>
            </a:r>
            <a:r>
              <a:rPr lang="en-US" dirty="0"/>
              <a:t> </a:t>
            </a:r>
            <a:r>
              <a:rPr lang="en-US" dirty="0" err="1"/>
              <a:t>политика-първо</a:t>
            </a:r>
            <a:r>
              <a:rPr lang="en-US" dirty="0"/>
              <a:t> </a:t>
            </a:r>
            <a:r>
              <a:rPr lang="en-US" dirty="0" err="1"/>
              <a:t>равнище</a:t>
            </a:r>
            <a:r>
              <a:rPr lang="en-US" dirty="0"/>
              <a:t>“ в </a:t>
            </a:r>
            <a:r>
              <a:rPr lang="en-US" dirty="0" err="1"/>
              <a:t>специалност</a:t>
            </a:r>
            <a:r>
              <a:rPr lang="en-US" dirty="0"/>
              <a:t> „</a:t>
            </a:r>
            <a:r>
              <a:rPr lang="en-US" dirty="0" err="1"/>
              <a:t>Финансов</a:t>
            </a:r>
            <a:r>
              <a:rPr lang="en-US" dirty="0"/>
              <a:t> </a:t>
            </a:r>
            <a:r>
              <a:rPr lang="en-US" dirty="0" err="1"/>
              <a:t>мениджмънт</a:t>
            </a:r>
            <a:r>
              <a:rPr lang="en-US" dirty="0"/>
              <a:t>“ – </a:t>
            </a:r>
            <a:r>
              <a:rPr lang="en-US" dirty="0" err="1"/>
              <a:t>доц</a:t>
            </a:r>
            <a:r>
              <a:rPr lang="en-US" dirty="0"/>
              <a:t>. д-р Г. </a:t>
            </a:r>
            <a:r>
              <a:rPr lang="en-US" dirty="0" err="1"/>
              <a:t>Михайлова-Борисова</a:t>
            </a:r>
            <a:endParaRPr lang="bg-BG" sz="2400" dirty="0"/>
          </a:p>
          <a:p>
            <a:pPr lvl="1"/>
            <a:r>
              <a:rPr lang="bg-BG" dirty="0"/>
              <a:t>По дисциплината „Въведение в инвестициите“ </a:t>
            </a:r>
            <a:r>
              <a:rPr lang="en-US" dirty="0"/>
              <a:t>в </a:t>
            </a:r>
            <a:r>
              <a:rPr lang="en-US" dirty="0" err="1"/>
              <a:t>специалност</a:t>
            </a:r>
            <a:r>
              <a:rPr lang="en-US" dirty="0"/>
              <a:t> „</a:t>
            </a:r>
            <a:r>
              <a:rPr lang="en-US" dirty="0" err="1"/>
              <a:t>Финансов</a:t>
            </a:r>
            <a:r>
              <a:rPr lang="en-US" dirty="0"/>
              <a:t> </a:t>
            </a:r>
            <a:r>
              <a:rPr lang="en-US" dirty="0" err="1"/>
              <a:t>мениджмънт</a:t>
            </a:r>
            <a:r>
              <a:rPr lang="en-US" dirty="0"/>
              <a:t>“ – </a:t>
            </a:r>
            <a:r>
              <a:rPr lang="en-US" dirty="0" err="1"/>
              <a:t>доц</a:t>
            </a:r>
            <a:r>
              <a:rPr lang="en-US" dirty="0"/>
              <a:t>. д-р </a:t>
            </a:r>
            <a:r>
              <a:rPr lang="bg-BG" dirty="0"/>
              <a:t>Пл. </a:t>
            </a:r>
            <a:r>
              <a:rPr lang="bg-BG" dirty="0" err="1"/>
              <a:t>Орешарски</a:t>
            </a:r>
            <a:endParaRPr lang="bg-BG" sz="24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63756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bg-BG" b="1" dirty="0"/>
              <a:t>Срещи със студентите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dirty="0"/>
              <a:t>Организирани и проведени дни на отворените врати за студентите от </a:t>
            </a:r>
            <a:r>
              <a:rPr lang="bg-BG" dirty="0" err="1"/>
              <a:t>поднаправление</a:t>
            </a:r>
            <a:r>
              <a:rPr lang="bg-BG" dirty="0"/>
              <a:t> "Финанси, счетоводство и контрол" в периода 14–18.05.2018 г.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24329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Срещи със студентите – катедра „Финансов контрол“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bg-BG" dirty="0"/>
              <a:t>Среща на студенти и преподаватели от катедра „Финансов контрол“ с представители на ИВОБ - </a:t>
            </a:r>
            <a:r>
              <a:rPr lang="ru-RU" dirty="0" err="1"/>
              <a:t>Денислав</a:t>
            </a:r>
            <a:r>
              <a:rPr lang="ru-RU" dirty="0"/>
              <a:t> Соколов, член на УС на ИВОБ и директор на дирекция „</a:t>
            </a:r>
            <a:r>
              <a:rPr lang="ru-RU" dirty="0" err="1"/>
              <a:t>Вътрешен</a:t>
            </a:r>
            <a:r>
              <a:rPr lang="ru-RU" dirty="0"/>
              <a:t> </a:t>
            </a:r>
            <a:r>
              <a:rPr lang="ru-RU" dirty="0" err="1"/>
              <a:t>одит</a:t>
            </a:r>
            <a:r>
              <a:rPr lang="ru-RU" dirty="0"/>
              <a:t>” в </a:t>
            </a:r>
            <a:r>
              <a:rPr lang="ru-RU" dirty="0" err="1"/>
              <a:t>Държавен</a:t>
            </a:r>
            <a:r>
              <a:rPr lang="ru-RU" dirty="0"/>
              <a:t> фонд „</a:t>
            </a:r>
            <a:r>
              <a:rPr lang="ru-RU" dirty="0" err="1"/>
              <a:t>Земеделие</a:t>
            </a:r>
            <a:r>
              <a:rPr lang="ru-RU" dirty="0"/>
              <a:t>“, и </a:t>
            </a:r>
            <a:r>
              <a:rPr lang="ru-RU" dirty="0" err="1"/>
              <a:t>Цветелина</a:t>
            </a:r>
            <a:r>
              <a:rPr lang="ru-RU" dirty="0"/>
              <a:t> </a:t>
            </a:r>
            <a:r>
              <a:rPr lang="ru-RU" dirty="0" err="1"/>
              <a:t>Станева</a:t>
            </a:r>
            <a:r>
              <a:rPr lang="ru-RU" dirty="0"/>
              <a:t>, </a:t>
            </a:r>
            <a:r>
              <a:rPr lang="ru-RU" dirty="0" err="1"/>
              <a:t>административен</a:t>
            </a:r>
            <a:r>
              <a:rPr lang="ru-RU" dirty="0"/>
              <a:t> директор на ИВОБ,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предоставиха</a:t>
            </a:r>
            <a:r>
              <a:rPr lang="ru-RU" dirty="0"/>
              <a:t> дарение на </a:t>
            </a:r>
            <a:r>
              <a:rPr lang="ru-RU" dirty="0" err="1"/>
              <a:t>университетската</a:t>
            </a:r>
            <a:r>
              <a:rPr lang="ru-RU" dirty="0"/>
              <a:t> </a:t>
            </a:r>
            <a:r>
              <a:rPr lang="ru-RU" dirty="0" err="1"/>
              <a:t>билиотека</a:t>
            </a:r>
            <a:r>
              <a:rPr lang="ru-RU" dirty="0"/>
              <a:t> – </a:t>
            </a:r>
            <a:r>
              <a:rPr lang="ru-RU" dirty="0" err="1"/>
              <a:t>най-новите</a:t>
            </a:r>
            <a:r>
              <a:rPr lang="ru-RU" dirty="0"/>
              <a:t> книги за подготовка на </a:t>
            </a:r>
            <a:r>
              <a:rPr lang="ru-RU" dirty="0" err="1"/>
              <a:t>кандидатстващите</a:t>
            </a:r>
            <a:r>
              <a:rPr lang="ru-RU" dirty="0"/>
              <a:t> за сертификат „</a:t>
            </a:r>
            <a:r>
              <a:rPr lang="ru-RU" dirty="0" err="1"/>
              <a:t>Вътрешен</a:t>
            </a:r>
            <a:r>
              <a:rPr lang="ru-RU" dirty="0"/>
              <a:t> </a:t>
            </a:r>
            <a:r>
              <a:rPr lang="ru-RU" dirty="0" err="1"/>
              <a:t>одитор</a:t>
            </a:r>
            <a:r>
              <a:rPr lang="ru-RU" dirty="0"/>
              <a:t>“ - </a:t>
            </a:r>
            <a:r>
              <a:rPr lang="bg-BG" dirty="0"/>
              <a:t>International Professional </a:t>
            </a:r>
            <a:r>
              <a:rPr lang="bg-BG" dirty="0" err="1"/>
              <a:t>Practices</a:t>
            </a:r>
            <a:r>
              <a:rPr lang="bg-BG" dirty="0"/>
              <a:t> Framework</a:t>
            </a:r>
            <a:r>
              <a:rPr lang="ru-RU" dirty="0"/>
              <a:t> (</a:t>
            </a:r>
            <a:r>
              <a:rPr lang="bg-BG" dirty="0"/>
              <a:t>IPPF</a:t>
            </a:r>
            <a:r>
              <a:rPr lang="ru-RU" dirty="0"/>
              <a:t>), </a:t>
            </a:r>
            <a:r>
              <a:rPr lang="bg-BG" dirty="0"/>
              <a:t>CIA </a:t>
            </a:r>
            <a:r>
              <a:rPr lang="bg-BG" dirty="0" err="1"/>
              <a:t>Exam</a:t>
            </a:r>
            <a:r>
              <a:rPr lang="bg-BG" dirty="0"/>
              <a:t> </a:t>
            </a:r>
            <a:r>
              <a:rPr lang="bg-BG" dirty="0" err="1"/>
              <a:t>Practice</a:t>
            </a:r>
            <a:r>
              <a:rPr lang="bg-BG" dirty="0"/>
              <a:t> </a:t>
            </a:r>
            <a:r>
              <a:rPr lang="bg-BG" dirty="0" err="1"/>
              <a:t>Questions</a:t>
            </a:r>
            <a:r>
              <a:rPr lang="ru-RU" dirty="0"/>
              <a:t> – </a:t>
            </a:r>
            <a:r>
              <a:rPr lang="bg-BG" dirty="0" err="1"/>
              <a:t>Certified</a:t>
            </a:r>
            <a:r>
              <a:rPr lang="bg-BG" dirty="0"/>
              <a:t> </a:t>
            </a:r>
            <a:r>
              <a:rPr lang="bg-BG" dirty="0" err="1"/>
              <a:t>Internal</a:t>
            </a:r>
            <a:r>
              <a:rPr lang="bg-BG" dirty="0"/>
              <a:t> </a:t>
            </a:r>
            <a:r>
              <a:rPr lang="bg-BG" dirty="0" err="1"/>
              <a:t>Auditor</a:t>
            </a:r>
            <a:r>
              <a:rPr lang="ru-RU" dirty="0"/>
              <a:t> и </a:t>
            </a:r>
            <a:r>
              <a:rPr lang="bg-BG" dirty="0" err="1"/>
              <a:t>Internal</a:t>
            </a:r>
            <a:r>
              <a:rPr lang="bg-BG" dirty="0"/>
              <a:t> </a:t>
            </a:r>
            <a:r>
              <a:rPr lang="bg-BG" dirty="0" err="1"/>
              <a:t>Auditing</a:t>
            </a:r>
            <a:r>
              <a:rPr lang="ru-RU" dirty="0"/>
              <a:t>: </a:t>
            </a:r>
            <a:r>
              <a:rPr lang="bg-BG" dirty="0" err="1"/>
              <a:t>Assurance</a:t>
            </a:r>
            <a:r>
              <a:rPr lang="ru-RU" dirty="0"/>
              <a:t> &amp; </a:t>
            </a:r>
            <a:r>
              <a:rPr lang="bg-BG" dirty="0" err="1"/>
              <a:t>Advisory</a:t>
            </a:r>
            <a:r>
              <a:rPr lang="bg-BG" dirty="0"/>
              <a:t> Services.</a:t>
            </a:r>
          </a:p>
          <a:p>
            <a:r>
              <a:rPr lang="bg-BG" dirty="0"/>
              <a:t>- Среща с представители на АССА и АССА-член CFO на „</a:t>
            </a:r>
            <a:r>
              <a:rPr lang="bg-BG" dirty="0" err="1"/>
              <a:t>bTV</a:t>
            </a:r>
            <a:r>
              <a:rPr lang="bg-BG" dirty="0"/>
              <a:t> Медия Груп“ и стартиране на състезание </a:t>
            </a:r>
            <a:r>
              <a:rPr lang="bg-BG" dirty="0" err="1"/>
              <a:t>Are</a:t>
            </a:r>
            <a:r>
              <a:rPr lang="bg-BG" dirty="0"/>
              <a:t> </a:t>
            </a:r>
            <a:r>
              <a:rPr lang="bg-BG" dirty="0" err="1"/>
              <a:t>you</a:t>
            </a:r>
            <a:r>
              <a:rPr lang="bg-BG" dirty="0"/>
              <a:t> a </a:t>
            </a:r>
            <a:r>
              <a:rPr lang="bg-BG" dirty="0" err="1"/>
              <a:t>finance</a:t>
            </a:r>
            <a:r>
              <a:rPr lang="bg-BG" dirty="0"/>
              <a:t> </a:t>
            </a:r>
            <a:r>
              <a:rPr lang="bg-BG" dirty="0" err="1"/>
              <a:t>leader</a:t>
            </a:r>
            <a:r>
              <a:rPr lang="bg-BG" dirty="0"/>
              <a:t> of </a:t>
            </a:r>
            <a:r>
              <a:rPr lang="bg-BG" dirty="0" err="1"/>
              <a:t>tomorrow</a:t>
            </a:r>
            <a:r>
              <a:rPr lang="bg-BG" dirty="0"/>
              <a:t>?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90314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Срещи със студентите – катедра „Финансов контрол“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bg-BG" dirty="0"/>
              <a:t>На 7 март 2018 г. г-н Димитър Тошев - старши специалист "Превенция на измами" на </a:t>
            </a:r>
            <a:r>
              <a:rPr lang="bg-BG" dirty="0" err="1"/>
              <a:t>Пейсейф</a:t>
            </a:r>
            <a:r>
              <a:rPr lang="bg-BG" dirty="0"/>
              <a:t> България изнесе лекция пред студенти от факултета на тема "Превенция на финансови измами и онлайн сигурност"</a:t>
            </a:r>
          </a:p>
          <a:p>
            <a:pPr algn="just"/>
            <a:r>
              <a:rPr lang="bg-BG" dirty="0"/>
              <a:t>- Публична лекция на Майкъл </a:t>
            </a:r>
            <a:r>
              <a:rPr lang="bg-BG" dirty="0" err="1"/>
              <a:t>Пепърс</a:t>
            </a:r>
            <a:r>
              <a:rPr lang="bg-BG" dirty="0"/>
              <a:t> (</a:t>
            </a:r>
            <a:r>
              <a:rPr lang="en-US" dirty="0"/>
              <a:t>CIA</a:t>
            </a:r>
            <a:r>
              <a:rPr lang="bg-BG" dirty="0"/>
              <a:t>, </a:t>
            </a:r>
            <a:r>
              <a:rPr lang="en-US" dirty="0"/>
              <a:t>QIAL</a:t>
            </a:r>
            <a:r>
              <a:rPr lang="bg-BG" dirty="0"/>
              <a:t>, </a:t>
            </a:r>
            <a:r>
              <a:rPr lang="en-US" dirty="0"/>
              <a:t>CRMA</a:t>
            </a:r>
            <a:r>
              <a:rPr lang="bg-BG" dirty="0"/>
              <a:t>, </a:t>
            </a:r>
            <a:r>
              <a:rPr lang="en-US" dirty="0"/>
              <a:t>CPA</a:t>
            </a:r>
            <a:r>
              <a:rPr lang="bg-BG" dirty="0"/>
              <a:t>), председател на Управителния съвет на Глобалния институт на вътрешните </a:t>
            </a:r>
            <a:r>
              <a:rPr lang="bg-BG" dirty="0" err="1"/>
              <a:t>одитори</a:t>
            </a:r>
            <a:r>
              <a:rPr lang="bg-BG" dirty="0"/>
              <a:t> и ръководител на вътрешния одит в </a:t>
            </a:r>
            <a:r>
              <a:rPr lang="bg-BG" dirty="0" err="1"/>
              <a:t>Тексаския</a:t>
            </a:r>
            <a:r>
              <a:rPr lang="bg-BG" dirty="0"/>
              <a:t> университет  през м. Април 2018 на тема "Професията вътрешен </a:t>
            </a:r>
            <a:r>
              <a:rPr lang="bg-BG" dirty="0" err="1"/>
              <a:t>одитор</a:t>
            </a:r>
            <a:r>
              <a:rPr lang="bg-BG" dirty="0"/>
              <a:t> - въздействие в световен мащаб и възможности за висше образование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8394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bg-BG" b="1" dirty="0"/>
              <a:t>Работа със студенти и докторанти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bg-BG" b="1" dirty="0" smtClean="0"/>
              <a:t>Катедра „Счетоводство и анализ“ </a:t>
            </a:r>
            <a:endParaRPr lang="bg-BG" b="1" dirty="0" smtClean="0"/>
          </a:p>
          <a:p>
            <a:pPr lvl="0"/>
            <a:r>
              <a:rPr lang="bg-BG" dirty="0" smtClean="0"/>
              <a:t>Организиран </a:t>
            </a:r>
            <a:r>
              <a:rPr lang="bg-BG" dirty="0"/>
              <a:t>и проведен майсторски клас по счетоводство с лектор доц. д-р Бойка </a:t>
            </a:r>
            <a:r>
              <a:rPr lang="bg-BG" dirty="0" err="1"/>
              <a:t>Брезоева</a:t>
            </a:r>
            <a:r>
              <a:rPr lang="bg-BG" dirty="0"/>
              <a:t> – януари 2018 </a:t>
            </a:r>
            <a:endParaRPr lang="bg-BG" dirty="0" smtClean="0"/>
          </a:p>
          <a:p>
            <a:pPr lvl="0"/>
            <a:r>
              <a:rPr lang="bg-BG" dirty="0"/>
              <a:t>Организирана и проведена прожекция на </a:t>
            </a:r>
            <a:r>
              <a:rPr lang="en-GB" dirty="0"/>
              <a:t>“False Assurance” –</a:t>
            </a:r>
            <a:r>
              <a:rPr lang="bg-BG" dirty="0"/>
              <a:t> първия образователен филм на Института на дипломираните експерт-счетоводители на Англия и Уелс (ICAEW) – 23.03.2018</a:t>
            </a:r>
          </a:p>
          <a:p>
            <a:pPr lvl="0"/>
            <a:r>
              <a:rPr lang="bg-BG" dirty="0"/>
              <a:t>Участие на „ФСФ“ ООД – УНСС на Международния панаир на тренировъчните фирми ТФ ФЕСТ 2017 – 25-26.04.2018</a:t>
            </a:r>
          </a:p>
          <a:p>
            <a:pPr lvl="0"/>
            <a:r>
              <a:rPr lang="bg-BG" dirty="0"/>
              <a:t>Организирани и проведени лекции на </a:t>
            </a:r>
            <a:r>
              <a:rPr lang="bg-BG" dirty="0" err="1"/>
              <a:t>Assistant</a:t>
            </a:r>
            <a:r>
              <a:rPr lang="bg-BG" dirty="0"/>
              <a:t> </a:t>
            </a:r>
            <a:r>
              <a:rPr lang="bg-BG" dirty="0" err="1"/>
              <a:t>Prof</a:t>
            </a:r>
            <a:r>
              <a:rPr lang="bg-BG" dirty="0"/>
              <a:t>. </a:t>
            </a:r>
            <a:r>
              <a:rPr lang="bg-BG" dirty="0" err="1"/>
              <a:t>Sara</a:t>
            </a:r>
            <a:r>
              <a:rPr lang="bg-BG" dirty="0"/>
              <a:t> </a:t>
            </a:r>
            <a:r>
              <a:rPr lang="bg-BG" dirty="0" err="1"/>
              <a:t>Trucco</a:t>
            </a:r>
            <a:r>
              <a:rPr lang="bg-BG" dirty="0"/>
              <a:t> от </a:t>
            </a:r>
            <a:r>
              <a:rPr lang="bg-BG" dirty="0" err="1"/>
              <a:t>University</a:t>
            </a:r>
            <a:r>
              <a:rPr lang="bg-BG" dirty="0"/>
              <a:t> of International </a:t>
            </a:r>
            <a:r>
              <a:rPr lang="bg-BG" dirty="0" err="1"/>
              <a:t>Studies</a:t>
            </a:r>
            <a:r>
              <a:rPr lang="bg-BG" dirty="0"/>
              <a:t> of </a:t>
            </a:r>
            <a:r>
              <a:rPr lang="bg-BG" dirty="0" err="1"/>
              <a:t>Rome</a:t>
            </a:r>
            <a:r>
              <a:rPr lang="bg-BG" dirty="0"/>
              <a:t> (UNINT), </a:t>
            </a:r>
            <a:r>
              <a:rPr lang="bg-BG" dirty="0" err="1"/>
              <a:t>Italy</a:t>
            </a:r>
            <a:r>
              <a:rPr lang="bg-BG" dirty="0"/>
              <a:t>, </a:t>
            </a:r>
            <a:r>
              <a:rPr lang="bg-BG" dirty="0" err="1"/>
              <a:t>Faculty</a:t>
            </a:r>
            <a:r>
              <a:rPr lang="bg-BG" dirty="0"/>
              <a:t> of </a:t>
            </a:r>
            <a:r>
              <a:rPr lang="bg-BG" dirty="0" err="1"/>
              <a:t>Economics</a:t>
            </a:r>
            <a:r>
              <a:rPr lang="bg-BG" dirty="0"/>
              <a:t>, на тема "</a:t>
            </a:r>
            <a:r>
              <a:rPr lang="bg-BG" dirty="0" err="1"/>
              <a:t>The</a:t>
            </a:r>
            <a:r>
              <a:rPr lang="bg-BG" dirty="0"/>
              <a:t> </a:t>
            </a:r>
            <a:r>
              <a:rPr lang="bg-BG" dirty="0" err="1"/>
              <a:t>link</a:t>
            </a:r>
            <a:r>
              <a:rPr lang="bg-BG" dirty="0"/>
              <a:t> </a:t>
            </a:r>
            <a:r>
              <a:rPr lang="bg-BG" dirty="0" err="1"/>
              <a:t>between</a:t>
            </a:r>
            <a:r>
              <a:rPr lang="bg-BG" dirty="0"/>
              <a:t> </a:t>
            </a:r>
            <a:r>
              <a:rPr lang="bg-BG" dirty="0" err="1"/>
              <a:t>financial</a:t>
            </a:r>
            <a:r>
              <a:rPr lang="bg-BG" dirty="0"/>
              <a:t> </a:t>
            </a:r>
            <a:r>
              <a:rPr lang="bg-BG" dirty="0" err="1"/>
              <a:t>accounting</a:t>
            </a:r>
            <a:r>
              <a:rPr lang="bg-BG" dirty="0"/>
              <a:t> </a:t>
            </a:r>
            <a:r>
              <a:rPr lang="bg-BG" dirty="0" err="1"/>
              <a:t>and</a:t>
            </a:r>
            <a:r>
              <a:rPr lang="bg-BG" dirty="0"/>
              <a:t> </a:t>
            </a:r>
            <a:r>
              <a:rPr lang="bg-BG" dirty="0" err="1"/>
              <a:t>management</a:t>
            </a:r>
            <a:r>
              <a:rPr lang="bg-BG" dirty="0"/>
              <a:t> </a:t>
            </a:r>
            <a:r>
              <a:rPr lang="bg-BG" dirty="0" err="1"/>
              <a:t>accounting</a:t>
            </a:r>
            <a:r>
              <a:rPr lang="bg-BG" dirty="0"/>
              <a:t> (</a:t>
            </a:r>
            <a:r>
              <a:rPr lang="bg-BG" dirty="0" err="1"/>
              <a:t>The</a:t>
            </a:r>
            <a:r>
              <a:rPr lang="bg-BG" dirty="0"/>
              <a:t> </a:t>
            </a:r>
            <a:r>
              <a:rPr lang="bg-BG" dirty="0" err="1"/>
              <a:t>Role</a:t>
            </a:r>
            <a:r>
              <a:rPr lang="bg-BG" dirty="0"/>
              <a:t> of </a:t>
            </a:r>
            <a:r>
              <a:rPr lang="bg-BG" dirty="0" err="1"/>
              <a:t>Voluntary</a:t>
            </a:r>
            <a:r>
              <a:rPr lang="bg-BG" dirty="0"/>
              <a:t>, </a:t>
            </a:r>
            <a:r>
              <a:rPr lang="bg-BG" dirty="0" err="1"/>
              <a:t>Non-Financial</a:t>
            </a:r>
            <a:r>
              <a:rPr lang="bg-BG" dirty="0"/>
              <a:t> </a:t>
            </a:r>
            <a:r>
              <a:rPr lang="bg-BG" dirty="0" err="1"/>
              <a:t>and</a:t>
            </a:r>
            <a:r>
              <a:rPr lang="bg-BG" dirty="0"/>
              <a:t> </a:t>
            </a:r>
            <a:r>
              <a:rPr lang="bg-BG" dirty="0" err="1"/>
              <a:t>Forward-Looking</a:t>
            </a:r>
            <a:r>
              <a:rPr lang="bg-BG" dirty="0"/>
              <a:t> </a:t>
            </a:r>
            <a:r>
              <a:rPr lang="bg-BG" dirty="0" err="1"/>
              <a:t>Disclosure</a:t>
            </a:r>
            <a:r>
              <a:rPr lang="bg-BG" dirty="0"/>
              <a:t> </a:t>
            </a:r>
            <a:r>
              <a:rPr lang="bg-BG" dirty="0" err="1"/>
              <a:t>Within</a:t>
            </a:r>
            <a:r>
              <a:rPr lang="bg-BG" dirty="0"/>
              <a:t> </a:t>
            </a:r>
            <a:r>
              <a:rPr lang="bg-BG" dirty="0" err="1"/>
              <a:t>Financial</a:t>
            </a:r>
            <a:r>
              <a:rPr lang="bg-BG" dirty="0"/>
              <a:t> </a:t>
            </a:r>
            <a:r>
              <a:rPr lang="bg-BG" dirty="0" err="1"/>
              <a:t>Accounting</a:t>
            </a:r>
            <a:r>
              <a:rPr lang="bg-BG" dirty="0"/>
              <a:t> </a:t>
            </a:r>
            <a:r>
              <a:rPr lang="bg-BG" dirty="0" err="1"/>
              <a:t>Information</a:t>
            </a:r>
            <a:r>
              <a:rPr lang="bg-BG" dirty="0"/>
              <a:t>)" пред студентите от специалност "Финанси и счетоводство с преподаване на английски език" – 25-26.04.2018</a:t>
            </a:r>
          </a:p>
          <a:p>
            <a:pPr lvl="0"/>
            <a:endParaRPr lang="bg-BG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3291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Катедра „Счетоводство и анализ“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bg-BG" dirty="0"/>
              <a:t>Организиран и проведен </a:t>
            </a:r>
            <a:r>
              <a:rPr lang="bg-BG" dirty="0" err="1"/>
              <a:t>Employability</a:t>
            </a:r>
            <a:r>
              <a:rPr lang="bg-BG" dirty="0"/>
              <a:t> </a:t>
            </a:r>
            <a:r>
              <a:rPr lang="bg-BG" dirty="0" err="1"/>
              <a:t>Skills</a:t>
            </a:r>
            <a:r>
              <a:rPr lang="bg-BG" dirty="0"/>
              <a:t> </a:t>
            </a:r>
            <a:r>
              <a:rPr lang="bg-BG" dirty="0" err="1"/>
              <a:t>Workshop</a:t>
            </a:r>
            <a:r>
              <a:rPr lang="bg-BG" dirty="0"/>
              <a:t> за студенти на УНСС (съвместно с ICAEW, PricewaterhouseCoopers и Grant Thornton) – 15.05.2018     </a:t>
            </a:r>
          </a:p>
          <a:p>
            <a:pPr lvl="0"/>
            <a:r>
              <a:rPr lang="bg-BG" dirty="0"/>
              <a:t>Проведени публични лекции на проф. д-р Румяна </a:t>
            </a:r>
            <a:r>
              <a:rPr lang="bg-BG" dirty="0" err="1"/>
              <a:t>Пожаревска</a:t>
            </a:r>
            <a:r>
              <a:rPr lang="bg-BG" dirty="0"/>
              <a:t> ("Интелектуалният капитал и нематериалните активи на предприятията - счетоводни аспекти") и на доц. д-р Михаил Мусов ("Висшето образование по счетоводство - проблеми и перспективи") – 16.05.2018     </a:t>
            </a:r>
          </a:p>
          <a:p>
            <a:pPr lvl="0"/>
            <a:r>
              <a:rPr lang="bg-BG" dirty="0"/>
              <a:t>Организирана и проведена лекция на </a:t>
            </a:r>
            <a:r>
              <a:rPr lang="bg-BG" dirty="0" err="1"/>
              <a:t>Assoc</a:t>
            </a:r>
            <a:r>
              <a:rPr lang="bg-BG" dirty="0"/>
              <a:t>. </a:t>
            </a:r>
            <a:r>
              <a:rPr lang="bg-BG" dirty="0" err="1"/>
              <a:t>Prof</a:t>
            </a:r>
            <a:r>
              <a:rPr lang="bg-BG" dirty="0"/>
              <a:t>. </a:t>
            </a:r>
            <a:r>
              <a:rPr lang="bg-BG" dirty="0" err="1"/>
              <a:t>José</a:t>
            </a:r>
            <a:r>
              <a:rPr lang="bg-BG" dirty="0"/>
              <a:t> </a:t>
            </a:r>
            <a:r>
              <a:rPr lang="bg-BG" dirty="0" err="1"/>
              <a:t>Aguado</a:t>
            </a:r>
            <a:r>
              <a:rPr lang="bg-BG" dirty="0"/>
              <a:t> от </a:t>
            </a:r>
            <a:r>
              <a:rPr lang="bg-BG" dirty="0" err="1"/>
              <a:t>University</a:t>
            </a:r>
            <a:r>
              <a:rPr lang="bg-BG" dirty="0"/>
              <a:t> of </a:t>
            </a:r>
            <a:r>
              <a:rPr lang="bg-BG" dirty="0" err="1"/>
              <a:t>Granada</a:t>
            </a:r>
            <a:r>
              <a:rPr lang="bg-BG" dirty="0"/>
              <a:t> (</a:t>
            </a:r>
            <a:r>
              <a:rPr lang="bg-BG" dirty="0" err="1"/>
              <a:t>Spain</a:t>
            </a:r>
            <a:r>
              <a:rPr lang="bg-BG" dirty="0"/>
              <a:t>), Department of </a:t>
            </a:r>
            <a:r>
              <a:rPr lang="bg-BG" dirty="0" err="1"/>
              <a:t>Accounting</a:t>
            </a:r>
            <a:r>
              <a:rPr lang="bg-BG" dirty="0"/>
              <a:t> </a:t>
            </a:r>
            <a:r>
              <a:rPr lang="bg-BG" dirty="0" err="1"/>
              <a:t>and</a:t>
            </a:r>
            <a:r>
              <a:rPr lang="bg-BG" dirty="0"/>
              <a:t> </a:t>
            </a:r>
            <a:r>
              <a:rPr lang="bg-BG" dirty="0" err="1"/>
              <a:t>Finance</a:t>
            </a:r>
            <a:r>
              <a:rPr lang="bg-BG" dirty="0"/>
              <a:t>, на тема "</a:t>
            </a:r>
            <a:r>
              <a:rPr lang="bg-BG" dirty="0" err="1"/>
              <a:t>Financial</a:t>
            </a:r>
            <a:r>
              <a:rPr lang="bg-BG" dirty="0"/>
              <a:t> </a:t>
            </a:r>
            <a:r>
              <a:rPr lang="bg-BG" dirty="0" err="1"/>
              <a:t>Reporting</a:t>
            </a:r>
            <a:r>
              <a:rPr lang="bg-BG" dirty="0"/>
              <a:t>: </a:t>
            </a:r>
            <a:r>
              <a:rPr lang="bg-BG" dirty="0" err="1"/>
              <a:t>The</a:t>
            </a:r>
            <a:r>
              <a:rPr lang="bg-BG" dirty="0"/>
              <a:t> </a:t>
            </a:r>
            <a:r>
              <a:rPr lang="bg-BG" dirty="0" err="1"/>
              <a:t>Spanish</a:t>
            </a:r>
            <a:r>
              <a:rPr lang="bg-BG" dirty="0"/>
              <a:t> </a:t>
            </a:r>
            <a:r>
              <a:rPr lang="bg-BG" dirty="0" err="1"/>
              <a:t>Case</a:t>
            </a:r>
            <a:r>
              <a:rPr lang="bg-BG" dirty="0"/>
              <a:t>" пред студентите от специалност "Финанси и счетоводство с преподаване на английски език" – 25.05.2018</a:t>
            </a:r>
          </a:p>
          <a:p>
            <a:pPr lvl="0"/>
            <a:r>
              <a:rPr lang="bg-BG" dirty="0"/>
              <a:t>Организирана и проведена </a:t>
            </a:r>
            <a:r>
              <a:rPr lang="bg-BG" dirty="0" err="1"/>
              <a:t>Employability</a:t>
            </a:r>
            <a:r>
              <a:rPr lang="bg-BG" dirty="0"/>
              <a:t> </a:t>
            </a:r>
            <a:r>
              <a:rPr lang="bg-BG" dirty="0" err="1"/>
              <a:t>Skills</a:t>
            </a:r>
            <a:r>
              <a:rPr lang="bg-BG" dirty="0"/>
              <a:t> </a:t>
            </a:r>
            <a:r>
              <a:rPr lang="en-GB" dirty="0"/>
              <a:t>Session</a:t>
            </a:r>
            <a:r>
              <a:rPr lang="bg-BG" dirty="0"/>
              <a:t> за студенти на УНСС (съвместно с ICAEW, AFA </a:t>
            </a:r>
            <a:r>
              <a:rPr lang="bg-BG" dirty="0" err="1"/>
              <a:t>Bulgaria</a:t>
            </a:r>
            <a:r>
              <a:rPr lang="bg-BG" dirty="0"/>
              <a:t>, Deloitte, Grant Thornton, </a:t>
            </a:r>
            <a:r>
              <a:rPr lang="bg-BG" dirty="0" err="1"/>
              <a:t>Moore</a:t>
            </a:r>
            <a:r>
              <a:rPr lang="bg-BG" dirty="0"/>
              <a:t> </a:t>
            </a:r>
            <a:r>
              <a:rPr lang="bg-BG" dirty="0" err="1"/>
              <a:t>Stephens</a:t>
            </a:r>
            <a:r>
              <a:rPr lang="bg-BG" dirty="0"/>
              <a:t> и </a:t>
            </a:r>
            <a:r>
              <a:rPr lang="bg-BG" dirty="0" err="1"/>
              <a:t>PwC</a:t>
            </a:r>
            <a:r>
              <a:rPr lang="bg-BG" dirty="0"/>
              <a:t>) – 21.11.2018   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6886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Работа със студенти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/>
              <a:t>Катедра „Финанси“ – Студентски форум</a:t>
            </a:r>
          </a:p>
          <a:p>
            <a:r>
              <a:rPr lang="en-US" dirty="0" err="1"/>
              <a:t>Юбилейна</a:t>
            </a:r>
            <a:r>
              <a:rPr lang="en-US" dirty="0"/>
              <a:t> </a:t>
            </a:r>
            <a:r>
              <a:rPr lang="en-US" dirty="0" err="1"/>
              <a:t>научно-практическа</a:t>
            </a:r>
            <a:r>
              <a:rPr lang="en-US" dirty="0"/>
              <a:t> </a:t>
            </a:r>
            <a:r>
              <a:rPr lang="en-US" dirty="0" err="1"/>
              <a:t>конференция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повод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65 </a:t>
            </a:r>
            <a:r>
              <a:rPr lang="en-US" dirty="0" err="1"/>
              <a:t>години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създаването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ФСФ </a:t>
            </a:r>
            <a:r>
              <a:rPr lang="en-US" dirty="0" err="1"/>
              <a:t>при</a:t>
            </a:r>
            <a:r>
              <a:rPr lang="en-US" dirty="0"/>
              <a:t> УНСС-</a:t>
            </a:r>
            <a:r>
              <a:rPr lang="en-US" dirty="0" err="1"/>
              <a:t>София</a:t>
            </a:r>
            <a:r>
              <a:rPr lang="bg-BG" dirty="0"/>
              <a:t> -5 участника студенти</a:t>
            </a:r>
          </a:p>
          <a:p>
            <a:r>
              <a:rPr lang="en-US" dirty="0" err="1"/>
              <a:t>Икономиката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България</a:t>
            </a:r>
            <a:r>
              <a:rPr lang="en-US" dirty="0"/>
              <a:t> и </a:t>
            </a:r>
            <a:r>
              <a:rPr lang="en-US" dirty="0" err="1"/>
              <a:t>Европейския</a:t>
            </a:r>
            <a:r>
              <a:rPr lang="en-US" dirty="0"/>
              <a:t> </a:t>
            </a:r>
            <a:r>
              <a:rPr lang="en-US" dirty="0" err="1"/>
              <a:t>съюз</a:t>
            </a:r>
            <a:r>
              <a:rPr lang="en-US" dirty="0"/>
              <a:t> в </a:t>
            </a:r>
            <a:r>
              <a:rPr lang="en-US" dirty="0" err="1"/>
              <a:t>глобалния</a:t>
            </a:r>
            <a:r>
              <a:rPr lang="en-US" dirty="0"/>
              <a:t> </a:t>
            </a:r>
            <a:r>
              <a:rPr lang="en-US" dirty="0" err="1"/>
              <a:t>свят</a:t>
            </a:r>
            <a:r>
              <a:rPr lang="en-US" dirty="0"/>
              <a:t>, </a:t>
            </a:r>
            <a:r>
              <a:rPr lang="en-US" dirty="0" err="1"/>
              <a:t>Международна</a:t>
            </a:r>
            <a:r>
              <a:rPr lang="en-US" dirty="0"/>
              <a:t> </a:t>
            </a:r>
            <a:r>
              <a:rPr lang="en-US" dirty="0" err="1"/>
              <a:t>научна</a:t>
            </a:r>
            <a:r>
              <a:rPr lang="en-US" dirty="0"/>
              <a:t> </a:t>
            </a:r>
            <a:r>
              <a:rPr lang="en-US" dirty="0" err="1"/>
              <a:t>конференция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младите</a:t>
            </a:r>
            <a:r>
              <a:rPr lang="en-US" dirty="0"/>
              <a:t> </a:t>
            </a:r>
            <a:r>
              <a:rPr lang="en-US" dirty="0" err="1"/>
              <a:t>учени</a:t>
            </a:r>
            <a:r>
              <a:rPr lang="en-US" dirty="0"/>
              <a:t>, ФСФ</a:t>
            </a:r>
            <a:r>
              <a:rPr lang="bg-BG" dirty="0"/>
              <a:t>- 5 участника студенти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61947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Участие в проекти, свързани с повишаване на качеството на обучението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g-BG" dirty="0" smtClean="0"/>
          </a:p>
          <a:p>
            <a:pPr marL="0" indent="0" algn="just">
              <a:buNone/>
            </a:pPr>
            <a:r>
              <a:rPr lang="bg-BG" dirty="0" smtClean="0"/>
              <a:t>Преподаватели </a:t>
            </a:r>
            <a:r>
              <a:rPr lang="bg-BG" dirty="0"/>
              <a:t>от </a:t>
            </a:r>
            <a:r>
              <a:rPr lang="bg-BG" dirty="0" smtClean="0"/>
              <a:t>катедра „Счетоводство и анализ“ </a:t>
            </a:r>
            <a:r>
              <a:rPr lang="bg-BG" dirty="0"/>
              <a:t>ръководят и участват в проект „Изследване на възможностите за адаптиране на учебни програми към изискванията на </a:t>
            </a:r>
            <a:r>
              <a:rPr lang="bg-BG" dirty="0" err="1"/>
              <a:t>Association</a:t>
            </a:r>
            <a:r>
              <a:rPr lang="bg-BG" dirty="0"/>
              <a:t> of </a:t>
            </a:r>
            <a:r>
              <a:rPr lang="bg-BG" dirty="0" err="1"/>
              <a:t>Chartered</a:t>
            </a:r>
            <a:r>
              <a:rPr lang="bg-BG" dirty="0"/>
              <a:t> </a:t>
            </a:r>
            <a:r>
              <a:rPr lang="bg-BG" dirty="0" err="1"/>
              <a:t>Certified</a:t>
            </a:r>
            <a:r>
              <a:rPr lang="bg-BG" dirty="0"/>
              <a:t> </a:t>
            </a:r>
            <a:r>
              <a:rPr lang="bg-BG" dirty="0" err="1"/>
              <a:t>Accountants</a:t>
            </a:r>
            <a:r>
              <a:rPr lang="bg-BG" dirty="0"/>
              <a:t> (ACCA)“. </a:t>
            </a:r>
          </a:p>
        </p:txBody>
      </p:sp>
    </p:spTree>
    <p:extLst>
      <p:ext uri="{BB962C8B-B14F-4D97-AF65-F5344CB8AC3E}">
        <p14:creationId xmlns:p14="http://schemas.microsoft.com/office/powerpoint/2010/main" val="19067719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Катедра „Финанси“ </a:t>
            </a:r>
            <a:br>
              <a:rPr lang="bg-BG" dirty="0" smtClean="0"/>
            </a:br>
            <a:r>
              <a:rPr lang="bg-BG" dirty="0" smtClean="0"/>
              <a:t>Работа </a:t>
            </a:r>
            <a:r>
              <a:rPr lang="bg-BG" dirty="0"/>
              <a:t>с докторанти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bg-BG" dirty="0"/>
              <a:t>Докторантски  форум</a:t>
            </a:r>
          </a:p>
          <a:p>
            <a:r>
              <a:rPr lang="en-US" dirty="0" err="1"/>
              <a:t>Юбилейна</a:t>
            </a:r>
            <a:r>
              <a:rPr lang="en-US" dirty="0"/>
              <a:t> </a:t>
            </a:r>
            <a:r>
              <a:rPr lang="en-US" dirty="0" err="1"/>
              <a:t>научно-практическа</a:t>
            </a:r>
            <a:r>
              <a:rPr lang="en-US" dirty="0"/>
              <a:t> </a:t>
            </a:r>
            <a:r>
              <a:rPr lang="en-US" dirty="0" err="1"/>
              <a:t>конференция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повод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65 </a:t>
            </a:r>
            <a:r>
              <a:rPr lang="en-US" dirty="0" err="1"/>
              <a:t>години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създаването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ФСФ </a:t>
            </a:r>
            <a:r>
              <a:rPr lang="en-US" dirty="0" err="1"/>
              <a:t>при</a:t>
            </a:r>
            <a:r>
              <a:rPr lang="en-US" dirty="0"/>
              <a:t> УНСС-</a:t>
            </a:r>
            <a:r>
              <a:rPr lang="en-US" dirty="0" err="1"/>
              <a:t>София</a:t>
            </a:r>
            <a:r>
              <a:rPr lang="bg-BG" dirty="0"/>
              <a:t> -4 участника  докторанти</a:t>
            </a:r>
          </a:p>
          <a:p>
            <a:r>
              <a:rPr lang="en-US" dirty="0" err="1"/>
              <a:t>Икономиката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България</a:t>
            </a:r>
            <a:r>
              <a:rPr lang="en-US" dirty="0"/>
              <a:t> и </a:t>
            </a:r>
            <a:r>
              <a:rPr lang="en-US" dirty="0" err="1"/>
              <a:t>Европейския</a:t>
            </a:r>
            <a:r>
              <a:rPr lang="en-US" dirty="0"/>
              <a:t> </a:t>
            </a:r>
            <a:r>
              <a:rPr lang="en-US" dirty="0" err="1"/>
              <a:t>съюз</a:t>
            </a:r>
            <a:r>
              <a:rPr lang="en-US" dirty="0"/>
              <a:t> в </a:t>
            </a:r>
            <a:r>
              <a:rPr lang="en-US" dirty="0" err="1"/>
              <a:t>глобалния</a:t>
            </a:r>
            <a:r>
              <a:rPr lang="en-US" dirty="0"/>
              <a:t> </a:t>
            </a:r>
            <a:r>
              <a:rPr lang="en-US" dirty="0" err="1"/>
              <a:t>свят</a:t>
            </a:r>
            <a:r>
              <a:rPr lang="en-US" dirty="0"/>
              <a:t>, </a:t>
            </a:r>
            <a:r>
              <a:rPr lang="en-US" dirty="0" err="1"/>
              <a:t>Международна</a:t>
            </a:r>
            <a:r>
              <a:rPr lang="en-US" dirty="0"/>
              <a:t> </a:t>
            </a:r>
            <a:r>
              <a:rPr lang="en-US" dirty="0" err="1"/>
              <a:t>научна</a:t>
            </a:r>
            <a:r>
              <a:rPr lang="en-US" dirty="0"/>
              <a:t> </a:t>
            </a:r>
            <a:r>
              <a:rPr lang="en-US" dirty="0" err="1"/>
              <a:t>конференция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младите</a:t>
            </a:r>
            <a:r>
              <a:rPr lang="en-US" dirty="0"/>
              <a:t> </a:t>
            </a:r>
            <a:r>
              <a:rPr lang="en-US" dirty="0" err="1"/>
              <a:t>учени</a:t>
            </a:r>
            <a:r>
              <a:rPr lang="en-US" dirty="0"/>
              <a:t>, ФСФ</a:t>
            </a:r>
            <a:r>
              <a:rPr lang="bg-BG" dirty="0"/>
              <a:t>- 5 участника докторанти</a:t>
            </a:r>
          </a:p>
          <a:p>
            <a:r>
              <a:rPr lang="en-US" dirty="0"/>
              <a:t>8-МА НАУЧНА КОНФЕРЕНЦИЯ „ЕС – ИЗМЕСТЕНИЯТ ЦЕНТЪР И НОВАТА ПЕРИФЕРИЯ“, </a:t>
            </a:r>
            <a:r>
              <a:rPr lang="en-US" dirty="0" err="1"/>
              <a:t>Равда</a:t>
            </a:r>
            <a:r>
              <a:rPr lang="en-US" dirty="0"/>
              <a:t>,</a:t>
            </a:r>
            <a:r>
              <a:rPr lang="bg-BG" dirty="0"/>
              <a:t> 7 участника докторанти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45486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Работа със студентите – катедра „Финансов контрол“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bg-BG" dirty="0" smtClean="0"/>
              <a:t> </a:t>
            </a:r>
            <a:r>
              <a:rPr lang="bg-BG" dirty="0"/>
              <a:t>студентка е взела участие в УНИВЕРСИТЕТСКИ ПРОЕКТ ЗА НАУЧНО ИЗСЛЕДВАНЕ № НИД НИ 1-9/2015</a:t>
            </a:r>
            <a:r>
              <a:rPr lang="bg-BG" i="1" dirty="0"/>
              <a:t> "</a:t>
            </a:r>
            <a:r>
              <a:rPr lang="en-US" dirty="0"/>
              <a:t>ИЗСЛЕДВАНЕ НА ВЪЗМОЖНОСТИТЕ ЗА ПОДОБРЯВАНЕ НА ОБУЧЕНИЕТО ПО ВЪТРЕШЕН ОДИТ В КОНТЕКСТА НА ИЗИСКВАНИЯТА НА ИНСТИТУТА НА ВЪТРЕШНИТЕ ОДИТОРИ (THE INSTITUTE OF INTERNAL AUDITORS)</a:t>
            </a:r>
            <a:r>
              <a:rPr lang="bg-BG" dirty="0"/>
              <a:t>“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743232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Работа с докторанти – катедра „Финансов контрол“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bg-BG" dirty="0" smtClean="0"/>
          </a:p>
          <a:p>
            <a:pPr lvl="0"/>
            <a:r>
              <a:rPr lang="bg-BG" dirty="0" smtClean="0"/>
              <a:t>Проведени </a:t>
            </a:r>
            <a:r>
              <a:rPr lang="bg-BG" dirty="0"/>
              <a:t>изпити на докторанти по специалността – 5 броя /Десислава Янкулова и Кирил </a:t>
            </a:r>
            <a:r>
              <a:rPr lang="bg-BG" dirty="0" err="1"/>
              <a:t>Пиперевски</a:t>
            </a:r>
            <a:r>
              <a:rPr lang="bg-BG" dirty="0"/>
              <a:t>/.</a:t>
            </a:r>
          </a:p>
          <a:p>
            <a:r>
              <a:rPr lang="bg-BG" dirty="0"/>
              <a:t>На докторанти се </a:t>
            </a:r>
            <a:r>
              <a:rPr lang="bg-BG" dirty="0" smtClean="0"/>
              <a:t>възлага провеждане на  </a:t>
            </a:r>
            <a:r>
              <a:rPr lang="bg-BG" dirty="0"/>
              <a:t>упражнения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16898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400" b="1" dirty="0"/>
              <a:t>Промени в начина на провеждане на изпити /въвеждане на електронни изпити/ по отделни </a:t>
            </a:r>
            <a:r>
              <a:rPr lang="bg-BG" sz="2400" b="1" dirty="0" smtClean="0"/>
              <a:t>дисциплини</a:t>
            </a:r>
            <a:endParaRPr lang="bg-BG" sz="24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bg-BG" dirty="0" smtClean="0"/>
              <a:t>Катедра „Финанси“ </a:t>
            </a:r>
            <a:r>
              <a:rPr lang="bg-BG" dirty="0" smtClean="0"/>
              <a:t>Въведена </a:t>
            </a:r>
            <a:r>
              <a:rPr lang="bg-BG" dirty="0"/>
              <a:t>база с данни </a:t>
            </a:r>
            <a:r>
              <a:rPr lang="bg-BG" dirty="0" smtClean="0"/>
              <a:t>за </a:t>
            </a:r>
            <a:r>
              <a:rPr lang="bg-BG" dirty="0"/>
              <a:t>Електронни изпити има по следните дисциплини</a:t>
            </a:r>
            <a:r>
              <a:rPr lang="bg-BG" dirty="0" smtClean="0"/>
              <a:t>:</a:t>
            </a:r>
            <a:r>
              <a:rPr lang="bg-BG" dirty="0"/>
              <a:t> </a:t>
            </a:r>
          </a:p>
          <a:p>
            <a:r>
              <a:rPr lang="bg-BG" u="sng" dirty="0"/>
              <a:t>Дисциплини в ОКС “Бакалавър“</a:t>
            </a:r>
            <a:endParaRPr lang="bg-BG" dirty="0"/>
          </a:p>
          <a:p>
            <a:r>
              <a:rPr lang="bg-BG" dirty="0"/>
              <a:t>Държавен изпит на специалност „Финанси“;</a:t>
            </a:r>
          </a:p>
          <a:p>
            <a:r>
              <a:rPr lang="bg-BG" dirty="0"/>
              <a:t>Основи на финансите на български език;</a:t>
            </a:r>
          </a:p>
          <a:p>
            <a:r>
              <a:rPr lang="bg-BG" dirty="0"/>
              <a:t>Корпоративни финанси на български език </a:t>
            </a:r>
            <a:r>
              <a:rPr lang="en-US" dirty="0"/>
              <a:t>(</a:t>
            </a:r>
            <a:r>
              <a:rPr lang="bg-BG" dirty="0"/>
              <a:t>без специалностите в </a:t>
            </a:r>
            <a:r>
              <a:rPr lang="bg-BG" dirty="0" err="1"/>
              <a:t>поднаправление</a:t>
            </a:r>
            <a:r>
              <a:rPr lang="bg-BG" dirty="0"/>
              <a:t> „Финанси, счетоводство и контрол“  при проф.М.Александрова</a:t>
            </a:r>
            <a:r>
              <a:rPr lang="en-US" dirty="0"/>
              <a:t>)</a:t>
            </a:r>
            <a:r>
              <a:rPr lang="bg-BG" dirty="0"/>
              <a:t>;</a:t>
            </a:r>
          </a:p>
          <a:p>
            <a:r>
              <a:rPr lang="bg-BG" dirty="0"/>
              <a:t>Корпоративни финанси на английски език;</a:t>
            </a:r>
          </a:p>
          <a:p>
            <a:r>
              <a:rPr lang="bg-BG" dirty="0"/>
              <a:t>Финанси на български език;</a:t>
            </a:r>
          </a:p>
          <a:p>
            <a:r>
              <a:rPr lang="bg-BG" dirty="0"/>
              <a:t>Фондови пазари на български език;</a:t>
            </a:r>
          </a:p>
          <a:p>
            <a:r>
              <a:rPr lang="bg-BG" dirty="0"/>
              <a:t>Фондови пазари на английски език;</a:t>
            </a:r>
          </a:p>
          <a:p>
            <a:r>
              <a:rPr lang="bg-BG" dirty="0" smtClean="0"/>
              <a:t>Теория </a:t>
            </a:r>
            <a:r>
              <a:rPr lang="bg-BG" dirty="0"/>
              <a:t>на застраховането на български език.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998750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Подготвена база данни за електронен изпит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 smtClean="0"/>
              <a:t>	</a:t>
            </a:r>
          </a:p>
          <a:p>
            <a:pPr marL="0" indent="0">
              <a:buNone/>
            </a:pPr>
            <a:r>
              <a:rPr lang="bg-BG" dirty="0"/>
              <a:t>	</a:t>
            </a:r>
            <a:r>
              <a:rPr lang="bg-BG" dirty="0" smtClean="0"/>
              <a:t>Катедра „Финанси“</a:t>
            </a:r>
          </a:p>
          <a:p>
            <a:pPr marL="0" indent="0">
              <a:buNone/>
            </a:pPr>
            <a:r>
              <a:rPr lang="bg-BG" dirty="0" smtClean="0"/>
              <a:t>	Дисциплина </a:t>
            </a:r>
            <a:r>
              <a:rPr lang="bg-BG" dirty="0"/>
              <a:t>в ОКС “Магистър“</a:t>
            </a:r>
          </a:p>
          <a:p>
            <a:r>
              <a:rPr lang="bg-BG" dirty="0"/>
              <a:t>Фондови пазари на български език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481945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Електронни изпити – катедра „Финансов контрол“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 smtClean="0"/>
          </a:p>
          <a:p>
            <a:r>
              <a:rPr lang="bg-BG" dirty="0" smtClean="0"/>
              <a:t>Въведени </a:t>
            </a:r>
            <a:r>
              <a:rPr lang="bg-BG" dirty="0"/>
              <a:t>са електронни изпити за две дисциплини „</a:t>
            </a:r>
            <a:r>
              <a:rPr lang="bg-BG" dirty="0" err="1"/>
              <a:t>Одитинг</a:t>
            </a:r>
            <a:r>
              <a:rPr lang="bg-BG" dirty="0"/>
              <a:t>“ и „Финансов контрол“.  Резултатите се обсъждат на база справки от ИЦ за </a:t>
            </a:r>
            <a:r>
              <a:rPr lang="bg-BG" dirty="0" err="1"/>
              <a:t>успеваемост</a:t>
            </a:r>
            <a:r>
              <a:rPr lang="bg-BG" dirty="0"/>
              <a:t> на студентите като се анализират и въпросите с най-нисък резултат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767330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Обсъждане на резултатите от проведените изпити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/>
              <a:t>Резултатите от проведените изпити се обсъждат общо 4 пъти в годината, както следва: </a:t>
            </a:r>
          </a:p>
          <a:p>
            <a:pPr lvl="0"/>
            <a:r>
              <a:rPr lang="bg-BG" dirty="0"/>
              <a:t>Обсъждане на резултатите от семестриалните изпити – зимна сесия</a:t>
            </a:r>
          </a:p>
          <a:p>
            <a:pPr lvl="0"/>
            <a:r>
              <a:rPr lang="bg-BG" dirty="0"/>
              <a:t>Обсъждане на резултатите от семестриалните изпити – лятна сесия</a:t>
            </a:r>
          </a:p>
          <a:p>
            <a:pPr lvl="0"/>
            <a:r>
              <a:rPr lang="bg-BG" dirty="0"/>
              <a:t>Обсъждане на резултатите от редовната сесия (ДИ и защитите на дипломни работи)</a:t>
            </a:r>
          </a:p>
          <a:p>
            <a:pPr lvl="0"/>
            <a:r>
              <a:rPr lang="bg-BG" dirty="0"/>
              <a:t>Обсъждане на резултатите от редовната поправителна сесия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501539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bg-BG" sz="3600" b="1" dirty="0" smtClean="0"/>
              <a:t/>
            </a:r>
            <a:br>
              <a:rPr lang="bg-BG" sz="3600" b="1" dirty="0" smtClean="0"/>
            </a:br>
            <a:r>
              <a:rPr lang="bg-BG" sz="3600" b="1" dirty="0" smtClean="0"/>
              <a:t>Проведени </a:t>
            </a:r>
            <a:r>
              <a:rPr lang="bg-BG" sz="3600" b="1" dirty="0"/>
              <a:t>анкетни проучвания сред студентите за оценка на качеството на </a:t>
            </a:r>
            <a:r>
              <a:rPr lang="bg-BG" sz="3600" b="1" dirty="0" smtClean="0"/>
              <a:t>обучението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g-BG" dirty="0" smtClean="0"/>
              <a:t>Катедра „Счетоводство и анализ“ – 2 бр.</a:t>
            </a:r>
          </a:p>
          <a:p>
            <a:pPr marL="0" indent="0">
              <a:buNone/>
            </a:pPr>
            <a:r>
              <a:rPr lang="bg-BG" dirty="0" smtClean="0"/>
              <a:t>Катедра „Финанси</a:t>
            </a:r>
            <a:r>
              <a:rPr lang="bg-BG" dirty="0" smtClean="0"/>
              <a:t>“</a:t>
            </a:r>
          </a:p>
          <a:p>
            <a:pPr lvl="0"/>
            <a:r>
              <a:rPr lang="en-US" dirty="0" err="1"/>
              <a:t>Регулярно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b="1" dirty="0"/>
              <a:t> </a:t>
            </a:r>
            <a:r>
              <a:rPr lang="en-US" dirty="0" err="1"/>
              <a:t>провеждат</a:t>
            </a:r>
            <a:r>
              <a:rPr lang="en-US" dirty="0"/>
              <a:t> </a:t>
            </a:r>
            <a:r>
              <a:rPr lang="en-US" dirty="0" err="1"/>
              <a:t>анкетни</a:t>
            </a:r>
            <a:r>
              <a:rPr lang="en-US" dirty="0"/>
              <a:t> </a:t>
            </a:r>
            <a:r>
              <a:rPr lang="en-US" dirty="0" err="1"/>
              <a:t>проучвания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доц.Милев</a:t>
            </a:r>
            <a:r>
              <a:rPr lang="en-US" dirty="0"/>
              <a:t> </a:t>
            </a:r>
            <a:r>
              <a:rPr lang="en-US" dirty="0" err="1"/>
              <a:t>във</a:t>
            </a:r>
            <a:r>
              <a:rPr lang="en-US" dirty="0"/>
              <a:t> </a:t>
            </a:r>
            <a:r>
              <a:rPr lang="en-US" dirty="0" err="1"/>
              <a:t>връзка</a:t>
            </a:r>
            <a:r>
              <a:rPr lang="en-US" dirty="0"/>
              <a:t> </a:t>
            </a:r>
            <a:r>
              <a:rPr lang="en-US" dirty="0" err="1"/>
              <a:t>със</a:t>
            </a:r>
            <a:r>
              <a:rPr lang="en-US" dirty="0"/>
              <a:t> СУК. </a:t>
            </a:r>
            <a:r>
              <a:rPr lang="en-US" dirty="0" err="1"/>
              <a:t>Катедрата</a:t>
            </a:r>
            <a:r>
              <a:rPr lang="en-US" dirty="0"/>
              <a:t> е </a:t>
            </a:r>
            <a:r>
              <a:rPr lang="en-US" dirty="0" err="1"/>
              <a:t>провела</a:t>
            </a:r>
            <a:r>
              <a:rPr lang="en-US" dirty="0"/>
              <a:t> </a:t>
            </a:r>
            <a:r>
              <a:rPr lang="en-US" dirty="0" err="1"/>
              <a:t>анкетни</a:t>
            </a:r>
            <a:r>
              <a:rPr lang="en-US" dirty="0"/>
              <a:t> </a:t>
            </a:r>
            <a:r>
              <a:rPr lang="en-US" dirty="0" err="1"/>
              <a:t>проучвания</a:t>
            </a:r>
            <a:r>
              <a:rPr lang="en-US" dirty="0"/>
              <a:t> </a:t>
            </a:r>
            <a:r>
              <a:rPr lang="en-US" dirty="0" err="1"/>
              <a:t>сред</a:t>
            </a:r>
            <a:r>
              <a:rPr lang="en-US" dirty="0"/>
              <a:t> </a:t>
            </a:r>
            <a:r>
              <a:rPr lang="en-US" dirty="0" err="1"/>
              <a:t>студентите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преподавателите</a:t>
            </a:r>
            <a:r>
              <a:rPr lang="en-US" dirty="0"/>
              <a:t>, </a:t>
            </a:r>
            <a:r>
              <a:rPr lang="en-US" dirty="0" err="1"/>
              <a:t>подлежащи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атестиране</a:t>
            </a:r>
            <a:r>
              <a:rPr lang="en-US" dirty="0"/>
              <a:t> – 7 </a:t>
            </a:r>
            <a:r>
              <a:rPr lang="en-US" dirty="0" err="1"/>
              <a:t>преподавателя</a:t>
            </a:r>
            <a:r>
              <a:rPr lang="en-US" dirty="0"/>
              <a:t>. </a:t>
            </a:r>
            <a:r>
              <a:rPr lang="en-US" dirty="0" err="1"/>
              <a:t>Резултатите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обсъдени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КС с </a:t>
            </a:r>
            <a:r>
              <a:rPr lang="en-US" dirty="0" err="1"/>
              <a:t>оглед</a:t>
            </a:r>
            <a:r>
              <a:rPr lang="en-US" dirty="0"/>
              <a:t> и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атестирането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преподавателите</a:t>
            </a:r>
            <a:r>
              <a:rPr lang="en-US" dirty="0"/>
              <a:t> </a:t>
            </a:r>
            <a:r>
              <a:rPr lang="en-US" dirty="0" err="1"/>
              <a:t>през</a:t>
            </a:r>
            <a:r>
              <a:rPr lang="en-US" dirty="0"/>
              <a:t> </a:t>
            </a:r>
            <a:r>
              <a:rPr lang="en-US" dirty="0" err="1"/>
              <a:t>отчетния</a:t>
            </a:r>
            <a:r>
              <a:rPr lang="en-US" dirty="0"/>
              <a:t> </a:t>
            </a:r>
            <a:r>
              <a:rPr lang="en-US" dirty="0" err="1"/>
              <a:t>период</a:t>
            </a:r>
            <a:r>
              <a:rPr lang="en-US" dirty="0"/>
              <a:t>.</a:t>
            </a:r>
            <a:endParaRPr lang="bg-BG" dirty="0"/>
          </a:p>
          <a:p>
            <a:pPr marL="0" lvl="0" indent="0">
              <a:buNone/>
            </a:pPr>
            <a:r>
              <a:rPr lang="bg-BG" dirty="0" smtClean="0"/>
              <a:t>Катедра </a:t>
            </a:r>
            <a:r>
              <a:rPr lang="bg-BG" dirty="0" smtClean="0"/>
              <a:t>„Финансов </a:t>
            </a:r>
            <a:r>
              <a:rPr lang="bg-BG" dirty="0" smtClean="0"/>
              <a:t>контрол“</a:t>
            </a:r>
            <a:r>
              <a:rPr lang="bg-BG" b="1" dirty="0" smtClean="0"/>
              <a:t> </a:t>
            </a:r>
            <a:r>
              <a:rPr lang="bg-BG" b="1" dirty="0"/>
              <a:t>– </a:t>
            </a:r>
            <a:r>
              <a:rPr lang="bg-BG" dirty="0"/>
              <a:t>3 бр. /две в бакалавър дистанционно първи семестър и една в магистър редовно, втори семестър/. 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61763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bg-BG" b="1" dirty="0"/>
              <a:t>Обсъдени на катедрени съвети резултати от проведени </a:t>
            </a:r>
            <a:r>
              <a:rPr lang="bg-BG" b="1" dirty="0" smtClean="0"/>
              <a:t>изпити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/>
              <a:t>Резултатите от проведените изпити се обсъждат общо 4 пъти в годината, както следва: </a:t>
            </a:r>
          </a:p>
          <a:p>
            <a:pPr lvl="0"/>
            <a:r>
              <a:rPr lang="bg-BG" dirty="0"/>
              <a:t>Обсъждане на резултатите от семестриалните изпити – зимна сесия</a:t>
            </a:r>
          </a:p>
          <a:p>
            <a:pPr lvl="0"/>
            <a:r>
              <a:rPr lang="bg-BG" dirty="0"/>
              <a:t>Обсъждане на резултатите от семестриалните изпити – лятна сесия</a:t>
            </a:r>
          </a:p>
          <a:p>
            <a:pPr lvl="0"/>
            <a:r>
              <a:rPr lang="bg-BG" dirty="0"/>
              <a:t>Обсъждане на резултатите от редовната сесия (ДИ и защитите на дипломни работи)</a:t>
            </a:r>
          </a:p>
          <a:p>
            <a:pPr lvl="0"/>
            <a:r>
              <a:rPr lang="bg-BG" dirty="0"/>
              <a:t>Обсъждане на резултатите от редовната поправителна сесия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859540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600" b="1" dirty="0"/>
              <a:t>Обсъдени на катедрени съвети посещения на лекции и упражнения на редовни и хонорувани преподаватели</a:t>
            </a:r>
            <a:endParaRPr lang="bg-BG" sz="36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Катедра „Счетоводство и анализ“ Проведени </a:t>
            </a:r>
            <a:r>
              <a:rPr lang="bg-BG" dirty="0"/>
              <a:t>обсъждания на посещенията във връзка с атестации на преподаватели – 2 </a:t>
            </a:r>
            <a:r>
              <a:rPr lang="bg-BG" dirty="0" err="1" smtClean="0"/>
              <a:t>бр</a:t>
            </a:r>
            <a:endParaRPr lang="bg-BG" dirty="0" smtClean="0"/>
          </a:p>
          <a:p>
            <a:r>
              <a:rPr lang="bg-BG" dirty="0" smtClean="0"/>
              <a:t>Катедра „Финанси“</a:t>
            </a:r>
          </a:p>
          <a:p>
            <a:r>
              <a:rPr lang="bg-BG" dirty="0" smtClean="0"/>
              <a:t>Катедра „Финансов контрол“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91449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Резултати от проекта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bg-BG" dirty="0"/>
              <a:t>По </a:t>
            </a:r>
            <a:r>
              <a:rPr lang="bg-BG" dirty="0" smtClean="0"/>
              <a:t>проекта </a:t>
            </a:r>
            <a:r>
              <a:rPr lang="bg-BG" dirty="0"/>
              <a:t>бе постигнато признаването на до осем от общо 15 изпита от квалификацията на ACCA за студентите на факултета. Това са изпитите: „Счетоводство и бизнес“, „Управленско счетоводство“, „Финансово счетоводство“, „Корпоративно и търговско право“, „Управление на изпълнението“, „Данъчно облагане“, „Финансово отчитане“, „Одит и сигурност“ и „Финансов мениджмънт“.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070413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Защитени докторски дисертации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 smtClean="0"/>
              <a:t>Катедра „Финанси“ – 3  дисертации</a:t>
            </a:r>
          </a:p>
          <a:p>
            <a:pPr marL="0" lvl="0" indent="0">
              <a:buNone/>
            </a:pPr>
            <a:r>
              <a:rPr lang="bg-BG" dirty="0" smtClean="0"/>
              <a:t>Катедра „Финансов контрол“- една дисертация  </a:t>
            </a:r>
            <a:endParaRPr lang="bg-BG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93311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Обсъдени проекти за зачисляване в докторантура на самостоятелна подготовка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Катедра „Финансов контрол“</a:t>
            </a:r>
            <a:r>
              <a:rPr lang="bg-BG" b="1" dirty="0"/>
              <a:t>1 проект</a:t>
            </a:r>
            <a:r>
              <a:rPr lang="bg-BG" dirty="0"/>
              <a:t> и взето решение за зачисляване в свободна докторантура.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95253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bg-BG" b="1" dirty="0"/>
              <a:t>Други мероприятия на катедрата, свързани с учебната дейност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 smtClean="0"/>
              <a:t>Катедра „Счетоводство и анализ“</a:t>
            </a:r>
          </a:p>
          <a:p>
            <a:pPr marL="0" lvl="0" indent="0">
              <a:buNone/>
            </a:pPr>
            <a:r>
              <a:rPr lang="bg-BG" dirty="0" smtClean="0"/>
              <a:t>	Участие </a:t>
            </a:r>
            <a:r>
              <a:rPr lang="bg-BG" dirty="0"/>
              <a:t>на преподаватели в ICAEW </a:t>
            </a:r>
            <a:r>
              <a:rPr lang="bg-BG" dirty="0" err="1"/>
              <a:t>Higher</a:t>
            </a:r>
            <a:r>
              <a:rPr lang="bg-BG" dirty="0"/>
              <a:t> </a:t>
            </a:r>
            <a:r>
              <a:rPr lang="bg-BG" dirty="0" err="1"/>
              <a:t>Education</a:t>
            </a:r>
            <a:r>
              <a:rPr lang="bg-BG" dirty="0"/>
              <a:t> </a:t>
            </a:r>
            <a:r>
              <a:rPr lang="bg-BG" dirty="0" err="1"/>
              <a:t>Conference</a:t>
            </a:r>
            <a:r>
              <a:rPr lang="bg-BG" dirty="0"/>
              <a:t> 2018, </a:t>
            </a:r>
            <a:r>
              <a:rPr lang="bg-BG" dirty="0" err="1"/>
              <a:t>London</a:t>
            </a:r>
            <a:r>
              <a:rPr lang="bg-BG" dirty="0"/>
              <a:t> </a:t>
            </a:r>
          </a:p>
          <a:p>
            <a:pPr marL="0" lvl="0" indent="0">
              <a:buNone/>
            </a:pPr>
            <a:r>
              <a:rPr lang="bg-BG" dirty="0" smtClean="0"/>
              <a:t>	Участие </a:t>
            </a:r>
            <a:r>
              <a:rPr lang="bg-BG" dirty="0"/>
              <a:t>на преподаватели в международна конференция на тема „</a:t>
            </a:r>
            <a:r>
              <a:rPr lang="bg-BG" dirty="0" err="1"/>
              <a:t>Behavioural</a:t>
            </a:r>
            <a:r>
              <a:rPr lang="bg-BG" dirty="0"/>
              <a:t> </a:t>
            </a:r>
            <a:r>
              <a:rPr lang="bg-BG" dirty="0" err="1"/>
              <a:t>Accounting</a:t>
            </a:r>
            <a:r>
              <a:rPr lang="bg-BG" dirty="0"/>
              <a:t>, </a:t>
            </a:r>
            <a:r>
              <a:rPr lang="bg-BG" dirty="0" err="1"/>
              <a:t>Auditing</a:t>
            </a:r>
            <a:r>
              <a:rPr lang="bg-BG" dirty="0"/>
              <a:t>, </a:t>
            </a:r>
            <a:r>
              <a:rPr lang="bg-BG" dirty="0" err="1"/>
              <a:t>Finance</a:t>
            </a:r>
            <a:r>
              <a:rPr lang="bg-BG" dirty="0"/>
              <a:t>“, гр. Одрин, Турция – октомври 2018</a:t>
            </a:r>
          </a:p>
          <a:p>
            <a:pPr marL="0" lvl="0" indent="0">
              <a:buNone/>
            </a:pPr>
            <a:r>
              <a:rPr lang="bg-BG" dirty="0" smtClean="0"/>
              <a:t>	Участие </a:t>
            </a:r>
            <a:r>
              <a:rPr lang="bg-BG" dirty="0"/>
              <a:t>на преподаватели в </a:t>
            </a:r>
            <a:r>
              <a:rPr lang="bg-BG" dirty="0" err="1"/>
              <a:t>Петия</a:t>
            </a:r>
            <a:r>
              <a:rPr lang="bg-BG" dirty="0"/>
              <a:t> международен конгрес по финанси и счетоводство, гр. Измир, Турция – октомври 2018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232358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Катедра „Финанси“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Подготовка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два</a:t>
            </a:r>
            <a:r>
              <a:rPr lang="en-US" dirty="0"/>
              <a:t> </a:t>
            </a:r>
            <a:r>
              <a:rPr lang="en-US" dirty="0" err="1"/>
              <a:t>отбора</a:t>
            </a:r>
            <a:r>
              <a:rPr lang="en-US" dirty="0"/>
              <a:t> /</a:t>
            </a:r>
            <a:r>
              <a:rPr lang="en-US" dirty="0" err="1"/>
              <a:t>по</a:t>
            </a:r>
            <a:r>
              <a:rPr lang="en-US" dirty="0"/>
              <a:t> 5 </a:t>
            </a:r>
            <a:r>
              <a:rPr lang="en-US" dirty="0" err="1"/>
              <a:t>участника</a:t>
            </a:r>
            <a:r>
              <a:rPr lang="en-US" dirty="0"/>
              <a:t> в </a:t>
            </a:r>
            <a:r>
              <a:rPr lang="en-US" dirty="0" err="1"/>
              <a:t>отбор</a:t>
            </a:r>
            <a:r>
              <a:rPr lang="en-US" dirty="0"/>
              <a:t>/ </a:t>
            </a:r>
            <a:r>
              <a:rPr lang="en-US" dirty="0" err="1"/>
              <a:t>студенти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участие</a:t>
            </a:r>
            <a:r>
              <a:rPr lang="en-US" dirty="0"/>
              <a:t> в</a:t>
            </a:r>
            <a:r>
              <a:rPr lang="en-US" b="1" dirty="0"/>
              <a:t> </a:t>
            </a:r>
            <a:r>
              <a:rPr lang="en-US" dirty="0" err="1"/>
              <a:t>състезанието</a:t>
            </a:r>
            <a:r>
              <a:rPr lang="en-US" dirty="0"/>
              <a:t> CFA Research Challenge. </a:t>
            </a:r>
            <a:r>
              <a:rPr lang="en-US" dirty="0" err="1"/>
              <a:t>Студентите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обучават</a:t>
            </a:r>
            <a:r>
              <a:rPr lang="en-US" dirty="0"/>
              <a:t> в </a:t>
            </a:r>
            <a:r>
              <a:rPr lang="en-US" dirty="0" err="1"/>
              <a:t>магистърските</a:t>
            </a:r>
            <a:r>
              <a:rPr lang="en-US" dirty="0"/>
              <a:t> </a:t>
            </a:r>
            <a:r>
              <a:rPr lang="en-US" dirty="0" err="1"/>
              <a:t>програми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катедра</a:t>
            </a:r>
            <a:r>
              <a:rPr lang="en-US" dirty="0"/>
              <a:t> „</a:t>
            </a:r>
            <a:r>
              <a:rPr lang="en-US" dirty="0" err="1"/>
              <a:t>Финанси</a:t>
            </a:r>
            <a:r>
              <a:rPr lang="en-US" dirty="0"/>
              <a:t>“ – „</a:t>
            </a:r>
            <a:r>
              <a:rPr lang="en-US" dirty="0" err="1"/>
              <a:t>Финансов</a:t>
            </a:r>
            <a:r>
              <a:rPr lang="en-US" dirty="0"/>
              <a:t> </a:t>
            </a:r>
            <a:r>
              <a:rPr lang="en-US" dirty="0" err="1"/>
              <a:t>мениджмънт</a:t>
            </a:r>
            <a:r>
              <a:rPr lang="en-US" dirty="0"/>
              <a:t>“ и „</a:t>
            </a:r>
            <a:r>
              <a:rPr lang="en-US" dirty="0" err="1"/>
              <a:t>Финанси</a:t>
            </a:r>
            <a:r>
              <a:rPr lang="en-US" dirty="0"/>
              <a:t>“, а  </a:t>
            </a:r>
            <a:r>
              <a:rPr lang="en-US" dirty="0" err="1"/>
              <a:t>академични</a:t>
            </a:r>
            <a:r>
              <a:rPr lang="en-US" dirty="0"/>
              <a:t> </a:t>
            </a:r>
            <a:r>
              <a:rPr lang="en-US" dirty="0" err="1"/>
              <a:t>наставници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двата</a:t>
            </a:r>
            <a:r>
              <a:rPr lang="en-US" dirty="0"/>
              <a:t> </a:t>
            </a:r>
            <a:r>
              <a:rPr lang="en-US" dirty="0" err="1"/>
              <a:t>отбора</a:t>
            </a:r>
            <a:r>
              <a:rPr lang="en-US" dirty="0"/>
              <a:t> </a:t>
            </a:r>
            <a:r>
              <a:rPr lang="en-US" dirty="0" err="1"/>
              <a:t>бяха</a:t>
            </a:r>
            <a:r>
              <a:rPr lang="en-US" dirty="0"/>
              <a:t> </a:t>
            </a:r>
            <a:r>
              <a:rPr lang="bg-BG" dirty="0" smtClean="0"/>
              <a:t>проф.</a:t>
            </a:r>
            <a:r>
              <a:rPr lang="en-US" dirty="0" smtClean="0"/>
              <a:t>д-р  </a:t>
            </a:r>
            <a:r>
              <a:rPr lang="en-US" dirty="0" err="1"/>
              <a:t>Димитър</a:t>
            </a:r>
            <a:r>
              <a:rPr lang="en-US" dirty="0"/>
              <a:t> </a:t>
            </a:r>
            <a:r>
              <a:rPr lang="en-US" dirty="0" err="1"/>
              <a:t>Ненков</a:t>
            </a:r>
            <a:r>
              <a:rPr lang="en-US" dirty="0"/>
              <a:t> и </a:t>
            </a:r>
            <a:r>
              <a:rPr lang="en-US" dirty="0" err="1"/>
              <a:t>гл.ас</a:t>
            </a:r>
            <a:r>
              <a:rPr lang="en-US" dirty="0"/>
              <a:t>. д-р </a:t>
            </a:r>
            <a:r>
              <a:rPr lang="en-US" dirty="0" err="1"/>
              <a:t>Иван</a:t>
            </a:r>
            <a:r>
              <a:rPr lang="en-US" dirty="0"/>
              <a:t> </a:t>
            </a:r>
            <a:r>
              <a:rPr lang="en-US" dirty="0" err="1"/>
              <a:t>Костов</a:t>
            </a:r>
            <a:r>
              <a:rPr lang="en-US" dirty="0"/>
              <a:t>. </a:t>
            </a:r>
            <a:r>
              <a:rPr lang="en-US" dirty="0" err="1"/>
              <a:t>Студентското</a:t>
            </a:r>
            <a:r>
              <a:rPr lang="en-US" dirty="0"/>
              <a:t> </a:t>
            </a:r>
            <a:r>
              <a:rPr lang="en-US" dirty="0" err="1"/>
              <a:t>състезание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провежда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глобално</a:t>
            </a:r>
            <a:r>
              <a:rPr lang="en-US" dirty="0"/>
              <a:t> </a:t>
            </a:r>
            <a:r>
              <a:rPr lang="en-US" dirty="0" err="1"/>
              <a:t>ниво</a:t>
            </a:r>
            <a:r>
              <a:rPr lang="en-US" dirty="0"/>
              <a:t> </a:t>
            </a:r>
            <a:r>
              <a:rPr lang="en-US" dirty="0" err="1"/>
              <a:t>под</a:t>
            </a:r>
            <a:r>
              <a:rPr lang="en-US" dirty="0"/>
              <a:t> </a:t>
            </a:r>
            <a:r>
              <a:rPr lang="en-US" dirty="0" err="1"/>
              <a:t>егидата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професионалната</a:t>
            </a:r>
            <a:r>
              <a:rPr lang="en-US" dirty="0"/>
              <a:t> </a:t>
            </a:r>
            <a:r>
              <a:rPr lang="en-US" dirty="0" err="1"/>
              <a:t>организация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сертифицираните</a:t>
            </a:r>
            <a:r>
              <a:rPr lang="en-US" dirty="0"/>
              <a:t> </a:t>
            </a:r>
            <a:r>
              <a:rPr lang="en-US" dirty="0" err="1"/>
              <a:t>финансови</a:t>
            </a:r>
            <a:r>
              <a:rPr lang="en-US" dirty="0"/>
              <a:t> </a:t>
            </a:r>
            <a:r>
              <a:rPr lang="en-US" dirty="0" err="1"/>
              <a:t>аналитици</a:t>
            </a:r>
            <a:r>
              <a:rPr lang="en-US" dirty="0"/>
              <a:t> CFA Institute и </a:t>
            </a:r>
            <a:r>
              <a:rPr lang="en-US" dirty="0" err="1"/>
              <a:t>дава</a:t>
            </a:r>
            <a:r>
              <a:rPr lang="en-US" dirty="0"/>
              <a:t> </a:t>
            </a:r>
            <a:r>
              <a:rPr lang="en-US" dirty="0" err="1"/>
              <a:t>възможност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студенти</a:t>
            </a:r>
            <a:r>
              <a:rPr lang="en-US" dirty="0"/>
              <a:t> с </a:t>
            </a:r>
            <a:r>
              <a:rPr lang="en-US" dirty="0" err="1"/>
              <a:t>икономически</a:t>
            </a:r>
            <a:r>
              <a:rPr lang="en-US" dirty="0"/>
              <a:t> </a:t>
            </a:r>
            <a:r>
              <a:rPr lang="en-US" dirty="0" err="1"/>
              <a:t>профил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обучение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приложат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практика</a:t>
            </a:r>
            <a:r>
              <a:rPr lang="en-US" dirty="0"/>
              <a:t> </a:t>
            </a:r>
            <a:r>
              <a:rPr lang="en-US" dirty="0" err="1"/>
              <a:t>познанията</a:t>
            </a:r>
            <a:r>
              <a:rPr lang="en-US" dirty="0"/>
              <a:t> </a:t>
            </a:r>
            <a:r>
              <a:rPr lang="en-US" dirty="0" err="1"/>
              <a:t>си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изготвянето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финансов</a:t>
            </a:r>
            <a:r>
              <a:rPr lang="en-US" dirty="0"/>
              <a:t> </a:t>
            </a:r>
            <a:r>
              <a:rPr lang="en-US" dirty="0" err="1"/>
              <a:t>анализ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публична</a:t>
            </a:r>
            <a:r>
              <a:rPr lang="en-US" dirty="0"/>
              <a:t> </a:t>
            </a:r>
            <a:r>
              <a:rPr lang="en-US" dirty="0" err="1"/>
              <a:t>компания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450842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Катедра „Финанси“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Общо</a:t>
            </a:r>
            <a:r>
              <a:rPr lang="en-US" dirty="0"/>
              <a:t> </a:t>
            </a:r>
            <a:r>
              <a:rPr lang="en-US" dirty="0" err="1"/>
              <a:t>участвали</a:t>
            </a:r>
            <a:r>
              <a:rPr lang="en-US" dirty="0"/>
              <a:t> в </a:t>
            </a:r>
            <a:r>
              <a:rPr lang="en-US" dirty="0" err="1"/>
              <a:t>състезанието</a:t>
            </a:r>
            <a:r>
              <a:rPr lang="en-US" dirty="0"/>
              <a:t> 7 </a:t>
            </a:r>
            <a:r>
              <a:rPr lang="en-US" dirty="0" err="1"/>
              <a:t>отбора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5 </a:t>
            </a:r>
            <a:r>
              <a:rPr lang="en-US" dirty="0" err="1"/>
              <a:t>университета</a:t>
            </a:r>
            <a:r>
              <a:rPr lang="en-US" dirty="0"/>
              <a:t>, </a:t>
            </a:r>
            <a:r>
              <a:rPr lang="en-US" dirty="0" err="1"/>
              <a:t>както</a:t>
            </a:r>
            <a:r>
              <a:rPr lang="en-US" dirty="0"/>
              <a:t> </a:t>
            </a:r>
            <a:r>
              <a:rPr lang="en-US" dirty="0" err="1"/>
              <a:t>следва</a:t>
            </a:r>
            <a:r>
              <a:rPr lang="en-US" dirty="0"/>
              <a:t>:</a:t>
            </a:r>
            <a:endParaRPr lang="bg-BG" dirty="0"/>
          </a:p>
          <a:p>
            <a:pPr lvl="0"/>
            <a:r>
              <a:rPr lang="en-US" dirty="0" err="1"/>
              <a:t>Свободен</a:t>
            </a:r>
            <a:r>
              <a:rPr lang="en-US" dirty="0"/>
              <a:t> </a:t>
            </a:r>
            <a:r>
              <a:rPr lang="en-US" dirty="0" err="1"/>
              <a:t>университет</a:t>
            </a:r>
            <a:r>
              <a:rPr lang="en-US" dirty="0"/>
              <a:t> </a:t>
            </a:r>
            <a:r>
              <a:rPr lang="en-US" dirty="0" err="1"/>
              <a:t>Варна</a:t>
            </a:r>
            <a:r>
              <a:rPr lang="en-US" dirty="0"/>
              <a:t> – 1 </a:t>
            </a:r>
            <a:r>
              <a:rPr lang="en-US" dirty="0" err="1"/>
              <a:t>отбор</a:t>
            </a:r>
            <a:endParaRPr lang="bg-BG" dirty="0"/>
          </a:p>
          <a:p>
            <a:pPr lvl="0"/>
            <a:r>
              <a:rPr lang="en-US" dirty="0" err="1"/>
              <a:t>Икономически</a:t>
            </a:r>
            <a:r>
              <a:rPr lang="en-US" dirty="0"/>
              <a:t> </a:t>
            </a:r>
            <a:r>
              <a:rPr lang="en-US" dirty="0" err="1"/>
              <a:t>университет</a:t>
            </a:r>
            <a:r>
              <a:rPr lang="en-US" dirty="0"/>
              <a:t> </a:t>
            </a:r>
            <a:r>
              <a:rPr lang="en-US" dirty="0" err="1"/>
              <a:t>Варна</a:t>
            </a:r>
            <a:r>
              <a:rPr lang="en-US" dirty="0"/>
              <a:t> – 2 </a:t>
            </a:r>
            <a:r>
              <a:rPr lang="en-US" dirty="0" err="1"/>
              <a:t>отбора</a:t>
            </a:r>
            <a:endParaRPr lang="bg-BG" dirty="0"/>
          </a:p>
          <a:p>
            <a:pPr lvl="0"/>
            <a:r>
              <a:rPr lang="en-US" dirty="0"/>
              <a:t>СА „Д.А. </a:t>
            </a:r>
            <a:r>
              <a:rPr lang="en-US" dirty="0" err="1"/>
              <a:t>Ценов</a:t>
            </a:r>
            <a:r>
              <a:rPr lang="en-US" dirty="0"/>
              <a:t>“ </a:t>
            </a:r>
            <a:r>
              <a:rPr lang="en-US" dirty="0" err="1"/>
              <a:t>Свищов</a:t>
            </a:r>
            <a:r>
              <a:rPr lang="en-US" dirty="0"/>
              <a:t> – 1 </a:t>
            </a:r>
            <a:r>
              <a:rPr lang="en-US" dirty="0" err="1"/>
              <a:t>отбор</a:t>
            </a:r>
            <a:endParaRPr lang="bg-BG" dirty="0"/>
          </a:p>
          <a:p>
            <a:pPr lvl="0"/>
            <a:r>
              <a:rPr lang="en-US" dirty="0" err="1"/>
              <a:t>Университет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Национално</a:t>
            </a:r>
            <a:r>
              <a:rPr lang="en-US" dirty="0"/>
              <a:t> и </a:t>
            </a:r>
            <a:r>
              <a:rPr lang="en-US" dirty="0" err="1"/>
              <a:t>световно</a:t>
            </a:r>
            <a:r>
              <a:rPr lang="en-US" dirty="0"/>
              <a:t> </a:t>
            </a:r>
            <a:r>
              <a:rPr lang="en-US" dirty="0" err="1"/>
              <a:t>стопанство</a:t>
            </a:r>
            <a:r>
              <a:rPr lang="en-US" dirty="0"/>
              <a:t> – 2 </a:t>
            </a:r>
            <a:r>
              <a:rPr lang="en-US" dirty="0" err="1"/>
              <a:t>отбора</a:t>
            </a:r>
            <a:endParaRPr lang="bg-BG" dirty="0"/>
          </a:p>
          <a:p>
            <a:pPr lvl="0"/>
            <a:r>
              <a:rPr lang="en-US" dirty="0" err="1"/>
              <a:t>Американски</a:t>
            </a:r>
            <a:r>
              <a:rPr lang="en-US" dirty="0"/>
              <a:t> </a:t>
            </a:r>
            <a:r>
              <a:rPr lang="en-US" dirty="0" err="1"/>
              <a:t>университет</a:t>
            </a:r>
            <a:r>
              <a:rPr lang="en-US" dirty="0"/>
              <a:t> – 1 </a:t>
            </a:r>
            <a:r>
              <a:rPr lang="en-US" dirty="0" err="1"/>
              <a:t>отбор</a:t>
            </a:r>
            <a:endParaRPr lang="bg-BG" dirty="0"/>
          </a:p>
          <a:p>
            <a:pPr marL="0" indent="0">
              <a:buNone/>
            </a:pPr>
            <a:r>
              <a:rPr lang="en-US" dirty="0" err="1"/>
              <a:t>Единият</a:t>
            </a:r>
            <a:r>
              <a:rPr lang="en-US" dirty="0"/>
              <a:t> </a:t>
            </a:r>
            <a:r>
              <a:rPr lang="en-US" dirty="0" err="1"/>
              <a:t>отбор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УНСС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класира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b="1" dirty="0" err="1"/>
              <a:t>второ</a:t>
            </a:r>
            <a:r>
              <a:rPr lang="en-US" b="1" dirty="0"/>
              <a:t> </a:t>
            </a:r>
            <a:r>
              <a:rPr lang="en-US" b="1" dirty="0" err="1"/>
              <a:t>място</a:t>
            </a:r>
            <a:r>
              <a:rPr lang="en-US" dirty="0"/>
              <a:t> (</a:t>
            </a:r>
            <a:r>
              <a:rPr lang="en-US" dirty="0" err="1"/>
              <a:t>след</a:t>
            </a:r>
            <a:r>
              <a:rPr lang="en-US" dirty="0"/>
              <a:t> </a:t>
            </a:r>
            <a:r>
              <a:rPr lang="en-US" dirty="0" err="1"/>
              <a:t>отбора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Американския</a:t>
            </a:r>
            <a:r>
              <a:rPr lang="en-US" dirty="0"/>
              <a:t> </a:t>
            </a:r>
            <a:r>
              <a:rPr lang="en-US" dirty="0" err="1"/>
              <a:t>университет</a:t>
            </a:r>
            <a:r>
              <a:rPr lang="en-US" dirty="0"/>
              <a:t> в </a:t>
            </a:r>
            <a:r>
              <a:rPr lang="en-US" dirty="0" err="1"/>
              <a:t>България</a:t>
            </a:r>
            <a:r>
              <a:rPr lang="en-US" dirty="0"/>
              <a:t>).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трето</a:t>
            </a:r>
            <a:r>
              <a:rPr lang="en-US" dirty="0"/>
              <a:t> </a:t>
            </a:r>
            <a:r>
              <a:rPr lang="en-US" dirty="0" err="1"/>
              <a:t>място</a:t>
            </a:r>
            <a:r>
              <a:rPr lang="en-US" dirty="0"/>
              <a:t> е </a:t>
            </a:r>
            <a:r>
              <a:rPr lang="en-US" dirty="0" err="1"/>
              <a:t>отбор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Варна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246693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Катедра „</a:t>
            </a:r>
            <a:r>
              <a:rPr lang="bg-BG" smtClean="0"/>
              <a:t>Финансов контрол“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bg-BG" dirty="0"/>
              <a:t>Организирани са стажове на студентите от специалността в национални контролни институции /НАП, Сметна палата/, счетоводни и </a:t>
            </a:r>
            <a:r>
              <a:rPr lang="bg-BG" dirty="0" err="1"/>
              <a:t>одиторски</a:t>
            </a:r>
            <a:r>
              <a:rPr lang="bg-BG" dirty="0"/>
              <a:t> фирми, общини.</a:t>
            </a:r>
          </a:p>
          <a:p>
            <a:pPr lvl="0" algn="just"/>
            <a:r>
              <a:rPr lang="ru-RU" dirty="0" err="1"/>
              <a:t>Кръгла</a:t>
            </a:r>
            <a:r>
              <a:rPr lang="ru-RU" dirty="0"/>
              <a:t> </a:t>
            </a:r>
            <a:r>
              <a:rPr lang="ru-RU" dirty="0" err="1"/>
              <a:t>маса</a:t>
            </a:r>
            <a:r>
              <a:rPr lang="ru-RU" dirty="0"/>
              <a:t> с </a:t>
            </a:r>
            <a:r>
              <a:rPr lang="ru-RU" dirty="0" err="1"/>
              <a:t>участието</a:t>
            </a:r>
            <a:r>
              <a:rPr lang="ru-RU" dirty="0"/>
              <a:t> на </a:t>
            </a:r>
            <a:r>
              <a:rPr lang="ru-RU" dirty="0" err="1"/>
              <a:t>председателите</a:t>
            </a:r>
            <a:r>
              <a:rPr lang="ru-RU" dirty="0"/>
              <a:t> на </a:t>
            </a:r>
            <a:r>
              <a:rPr lang="ru-RU" dirty="0" err="1"/>
              <a:t>Сметната</a:t>
            </a:r>
            <a:r>
              <a:rPr lang="ru-RU" dirty="0"/>
              <a:t> палата и ИВОБ, </a:t>
            </a:r>
            <a:r>
              <a:rPr lang="ru-RU" dirty="0" err="1"/>
              <a:t>както</a:t>
            </a:r>
            <a:r>
              <a:rPr lang="ru-RU" dirty="0"/>
              <a:t> и </a:t>
            </a:r>
            <a:r>
              <a:rPr lang="ru-RU" dirty="0" err="1"/>
              <a:t>други</a:t>
            </a:r>
            <a:r>
              <a:rPr lang="ru-RU" dirty="0"/>
              <a:t> </a:t>
            </a:r>
            <a:r>
              <a:rPr lang="ru-RU" dirty="0" err="1"/>
              <a:t>заинтересовани</a:t>
            </a:r>
            <a:r>
              <a:rPr lang="ru-RU" dirty="0"/>
              <a:t> лица за </a:t>
            </a:r>
            <a:r>
              <a:rPr lang="ru-RU" dirty="0" err="1"/>
              <a:t>представяне</a:t>
            </a:r>
            <a:r>
              <a:rPr lang="ru-RU" dirty="0"/>
              <a:t> и </a:t>
            </a:r>
            <a:r>
              <a:rPr lang="ru-RU" dirty="0" err="1"/>
              <a:t>обсъждане</a:t>
            </a:r>
            <a:r>
              <a:rPr lang="ru-RU" dirty="0"/>
              <a:t> на </a:t>
            </a:r>
            <a:r>
              <a:rPr lang="ru-RU" dirty="0" err="1"/>
              <a:t>учебен</a:t>
            </a:r>
            <a:r>
              <a:rPr lang="ru-RU" dirty="0"/>
              <a:t> план по </a:t>
            </a:r>
            <a:r>
              <a:rPr lang="ru-RU" dirty="0" err="1"/>
              <a:t>вътрешен</a:t>
            </a:r>
            <a:r>
              <a:rPr lang="ru-RU" dirty="0"/>
              <a:t> </a:t>
            </a:r>
            <a:r>
              <a:rPr lang="ru-RU" dirty="0" err="1"/>
              <a:t>одит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3991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Участие в проекти – катедра „Финансов контрол“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g-BG" smtClean="0"/>
              <a:t>УНИВЕРСИТЕТСКИ </a:t>
            </a:r>
            <a:r>
              <a:rPr lang="bg-BG" dirty="0"/>
              <a:t>ПРОЕКТ ЗА НАУЧНО ИЗСЛЕДВАНЕ </a:t>
            </a:r>
            <a:br>
              <a:rPr lang="bg-BG" dirty="0"/>
            </a:br>
            <a:r>
              <a:rPr lang="bg-BG" dirty="0"/>
              <a:t>№ НИД НИ 1-9/2015/финансиран със субсидия от Държавния бюджет/</a:t>
            </a:r>
            <a:r>
              <a:rPr lang="bg-BG" i="1" dirty="0"/>
              <a:t>"</a:t>
            </a:r>
            <a:r>
              <a:rPr lang="en-US" dirty="0"/>
              <a:t>ИЗСЛЕДВАНЕ НА ВЪЗМОЖНОСТИТЕ ЗА ПОДОБРЯВАНЕ НА ОБУЧЕНИЕТО ПО ВЪТРЕШЕН ОДИТ В КОНТЕКСТА НА ИЗИСКВАНИЯТА НА ИНСТИТУТА НА ВЪТРЕШНИТЕ ОДИТОРИ (THE INSTITUTE OF INTERNAL AUDITORS)</a:t>
            </a:r>
            <a:r>
              <a:rPr lang="bg-BG" dirty="0"/>
              <a:t>“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19984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bg-BG" b="1" dirty="0"/>
              <a:t>Нови учебни планове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Катедра „Счетоводство и анализ“ </a:t>
            </a:r>
            <a:r>
              <a:rPr lang="bg-BG" dirty="0" smtClean="0"/>
              <a:t> - един  </a:t>
            </a:r>
            <a:r>
              <a:rPr lang="bg-BG" dirty="0" smtClean="0"/>
              <a:t>за ОКС „магистър“</a:t>
            </a:r>
          </a:p>
          <a:p>
            <a:pPr marL="0" indent="0">
              <a:buNone/>
            </a:pP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1078144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Нови учебни планове – Катедра „Финанси“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 smtClean="0"/>
          </a:p>
          <a:p>
            <a:endParaRPr lang="bg-BG" dirty="0"/>
          </a:p>
          <a:p>
            <a:r>
              <a:rPr lang="bg-BG" dirty="0" smtClean="0"/>
              <a:t>За ОКС „магистър“ 32 бр.</a:t>
            </a:r>
          </a:p>
          <a:p>
            <a:r>
              <a:rPr lang="bg-BG" dirty="0" smtClean="0"/>
              <a:t>За ОКС „бакалавър“ 2 бр.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35826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Нови учебни планове – катедра „Финансов контрол“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b="1" dirty="0"/>
              <a:t>За ОКС „Магистър”: </a:t>
            </a:r>
            <a:endParaRPr lang="bg-BG" dirty="0"/>
          </a:p>
          <a:p>
            <a:r>
              <a:rPr lang="bg-BG" dirty="0"/>
              <a:t>Разкрита е нова специалност „Противодействие на корупцията“ и е утвърден учебен план за нея .</a:t>
            </a:r>
          </a:p>
          <a:p>
            <a:r>
              <a:rPr lang="bg-BG" dirty="0"/>
              <a:t>Поради значителна промяна в учебните програми, са утвърдени </a:t>
            </a:r>
            <a:r>
              <a:rPr lang="bg-BG" b="1" dirty="0"/>
              <a:t>нови учебни планове</a:t>
            </a:r>
            <a:r>
              <a:rPr lang="bg-BG" dirty="0"/>
              <a:t> и за специалностите :</a:t>
            </a:r>
          </a:p>
          <a:p>
            <a:r>
              <a:rPr lang="bg-BG" dirty="0"/>
              <a:t>“</a:t>
            </a:r>
            <a:r>
              <a:rPr lang="bg-BG" dirty="0" err="1"/>
              <a:t>Одитинг</a:t>
            </a:r>
            <a:r>
              <a:rPr lang="bg-BG" dirty="0"/>
              <a:t>“ и „Финансов контрол и финансово право“</a:t>
            </a:r>
          </a:p>
          <a:p>
            <a:r>
              <a:rPr lang="bg-BG" b="1" dirty="0"/>
              <a:t>За ОКС „Бакалавър“ – </a:t>
            </a:r>
            <a:r>
              <a:rPr lang="bg-BG" dirty="0"/>
              <a:t>нов учебен план за специалност „Финансово контрол“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71717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bg-BG" b="1" dirty="0"/>
              <a:t>Частични промени в учебните планове 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bg-BG" dirty="0" smtClean="0"/>
          </a:p>
          <a:p>
            <a:r>
              <a:rPr lang="bg-BG" dirty="0" smtClean="0"/>
              <a:t>Катедра </a:t>
            </a:r>
            <a:r>
              <a:rPr lang="bg-BG" dirty="0" smtClean="0"/>
              <a:t>„Счетоводство и анализ“ – 11 бр. за ОКС „магистър“ и 2 бр. за ОКС „бакалавър“</a:t>
            </a:r>
          </a:p>
          <a:p>
            <a:pPr lvl="0"/>
            <a:r>
              <a:rPr lang="bg-BG" dirty="0" smtClean="0"/>
              <a:t>Катедра „</a:t>
            </a:r>
            <a:r>
              <a:rPr lang="bg-BG" dirty="0" smtClean="0"/>
              <a:t>Финанси“ – три бр. за ОКС „бакалавър“</a:t>
            </a:r>
            <a:endParaRPr lang="bg-BG" dirty="0" smtClean="0"/>
          </a:p>
          <a:p>
            <a:r>
              <a:rPr lang="bg-BG" dirty="0" smtClean="0"/>
              <a:t>Катедра „Финансов контрол“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69082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/>
              <a:t>Актуализирани </a:t>
            </a:r>
            <a:r>
              <a:rPr lang="bg-BG" b="1" dirty="0"/>
              <a:t>учебни програми по учебните планове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Катедра „Счетоводство и анализ“</a:t>
            </a:r>
            <a:r>
              <a:rPr lang="bg-BG" b="1" dirty="0"/>
              <a:t>за ОКС </a:t>
            </a:r>
            <a:r>
              <a:rPr lang="bg-BG" b="1" dirty="0" smtClean="0"/>
              <a:t>„магистър</a:t>
            </a:r>
            <a:r>
              <a:rPr lang="bg-BG" b="1" dirty="0"/>
              <a:t>“ – 64 </a:t>
            </a:r>
            <a:r>
              <a:rPr lang="bg-BG" dirty="0" smtClean="0"/>
              <a:t> и </a:t>
            </a:r>
            <a:r>
              <a:rPr lang="bg-BG" b="1" dirty="0" smtClean="0"/>
              <a:t>за </a:t>
            </a:r>
            <a:r>
              <a:rPr lang="bg-BG" b="1" dirty="0"/>
              <a:t>ОКС </a:t>
            </a:r>
            <a:r>
              <a:rPr lang="bg-BG" b="1" dirty="0" smtClean="0"/>
              <a:t>„бакалавър</a:t>
            </a:r>
            <a:r>
              <a:rPr lang="bg-BG" b="1" dirty="0"/>
              <a:t>“ – </a:t>
            </a:r>
            <a:r>
              <a:rPr lang="bg-BG" b="1" dirty="0" smtClean="0"/>
              <a:t>33</a:t>
            </a:r>
          </a:p>
          <a:p>
            <a:pPr marL="0" indent="0">
              <a:buNone/>
            </a:pPr>
            <a:endParaRPr lang="bg-BG" b="1" dirty="0" smtClean="0"/>
          </a:p>
          <a:p>
            <a:r>
              <a:rPr lang="bg-BG" b="1" dirty="0" smtClean="0"/>
              <a:t>Катедра „Финансов </a:t>
            </a:r>
            <a:r>
              <a:rPr lang="bg-BG" b="1" dirty="0" smtClean="0"/>
              <a:t>контрол“</a:t>
            </a:r>
            <a:r>
              <a:rPr lang="bg-BG" b="1" dirty="0"/>
              <a:t>за ОКС „Магистър“ – </a:t>
            </a:r>
            <a:r>
              <a:rPr lang="bg-BG" dirty="0"/>
              <a:t>актуализирани са</a:t>
            </a:r>
            <a:r>
              <a:rPr lang="bg-BG" b="1" dirty="0"/>
              <a:t> 9 бр. </a:t>
            </a:r>
            <a:r>
              <a:rPr lang="bg-BG" dirty="0"/>
              <a:t>учебни програми в спец</a:t>
            </a:r>
            <a:r>
              <a:rPr lang="bg-BG" b="1" dirty="0"/>
              <a:t>.</a:t>
            </a:r>
            <a:r>
              <a:rPr lang="bg-BG" dirty="0"/>
              <a:t>“</a:t>
            </a:r>
            <a:r>
              <a:rPr lang="bg-BG" dirty="0" err="1"/>
              <a:t>Одитинг</a:t>
            </a:r>
            <a:r>
              <a:rPr lang="bg-BG" dirty="0"/>
              <a:t>“ и </a:t>
            </a:r>
            <a:r>
              <a:rPr lang="bg-BG" b="1" dirty="0"/>
              <a:t>11 </a:t>
            </a:r>
            <a:r>
              <a:rPr lang="bg-BG" dirty="0"/>
              <a:t>броя във  „Финансов контрол и финансово право</a:t>
            </a:r>
            <a:r>
              <a:rPr lang="bg-BG" dirty="0" smtClean="0"/>
              <a:t>“;</a:t>
            </a:r>
            <a:r>
              <a:rPr lang="bg-BG" dirty="0"/>
              <a:t> </a:t>
            </a:r>
            <a:r>
              <a:rPr lang="bg-BG" b="1" dirty="0" smtClean="0"/>
              <a:t>за </a:t>
            </a:r>
            <a:r>
              <a:rPr lang="bg-BG" b="1" dirty="0"/>
              <a:t>ОКС „Бакалавър“ - </a:t>
            </a:r>
            <a:r>
              <a:rPr lang="bg-BG" dirty="0" smtClean="0"/>
              <a:t> </a:t>
            </a:r>
            <a:r>
              <a:rPr lang="bg-BG" dirty="0"/>
              <a:t>учебни програми </a:t>
            </a:r>
            <a:r>
              <a:rPr lang="bg-BG" dirty="0" smtClean="0"/>
              <a:t> </a:t>
            </a:r>
            <a:r>
              <a:rPr lang="bg-BG" dirty="0"/>
              <a:t>14</a:t>
            </a:r>
          </a:p>
          <a:p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496879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133</TotalTime>
  <Words>1824</Words>
  <Application>Microsoft Office PowerPoint</Application>
  <PresentationFormat>On-screen Show (4:3)</PresentationFormat>
  <Paragraphs>157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Aspect</vt:lpstr>
      <vt:lpstr>ОТЧЕТ НА УЧЕБНАТА ДЕЙНОСТ  ЗА ПЕРИОДА НОЕМВРИ 2017 – НОЕМВРИ 2018</vt:lpstr>
      <vt:lpstr>Участие в проекти, свързани с повишаване на качеството на обучението</vt:lpstr>
      <vt:lpstr>Резултати от проекта</vt:lpstr>
      <vt:lpstr>Участие в проекти – катедра „Финансов контрол“</vt:lpstr>
      <vt:lpstr>Нови учебни планове </vt:lpstr>
      <vt:lpstr>Нови учебни планове – Катедра „Финанси“</vt:lpstr>
      <vt:lpstr>Нови учебни планове – катедра „Финансов контрол“</vt:lpstr>
      <vt:lpstr>Частични промени в учебните планове  </vt:lpstr>
      <vt:lpstr>Актуализирани учебни програми по учебните планове </vt:lpstr>
      <vt:lpstr>Актуализирани учебни програми в катедра „Финанси“</vt:lpstr>
      <vt:lpstr>Обезпечаването на учебния процес с учебници и учебни материали </vt:lpstr>
      <vt:lpstr>Учебници за обучение в специалностите към катедра „Финанси“</vt:lpstr>
      <vt:lpstr>Учебни материали за обучение в специалностите към катедра „Финанси“</vt:lpstr>
      <vt:lpstr>Срещи със студентите </vt:lpstr>
      <vt:lpstr>Срещи със студентите – катедра „Финансов контрол“</vt:lpstr>
      <vt:lpstr>Срещи със студентите – катедра „Финансов контрол“</vt:lpstr>
      <vt:lpstr>Работа със студенти и докторанти </vt:lpstr>
      <vt:lpstr>Катедра „Счетоводство и анализ“</vt:lpstr>
      <vt:lpstr>Работа със студенти</vt:lpstr>
      <vt:lpstr>Катедра „Финанси“  Работа с докторанти</vt:lpstr>
      <vt:lpstr>Работа със студентите – катедра „Финансов контрол“</vt:lpstr>
      <vt:lpstr>Работа с докторанти – катедра „Финансов контрол“</vt:lpstr>
      <vt:lpstr>Промени в начина на провеждане на изпити /въвеждане на електронни изпити/ по отделни дисциплини</vt:lpstr>
      <vt:lpstr>Подготвена база данни за електронен изпит</vt:lpstr>
      <vt:lpstr>Електронни изпити – катедра „Финансов контрол“</vt:lpstr>
      <vt:lpstr>Обсъждане на резултатите от проведените изпити</vt:lpstr>
      <vt:lpstr> Проведени анкетни проучвания сред студентите за оценка на качеството на обучението </vt:lpstr>
      <vt:lpstr>Обсъдени на катедрени съвети резултати от проведени изпити </vt:lpstr>
      <vt:lpstr>Обсъдени на катедрени съвети посещения на лекции и упражнения на редовни и хонорувани преподаватели</vt:lpstr>
      <vt:lpstr>Защитени докторски дисертации </vt:lpstr>
      <vt:lpstr>Обсъдени проекти за зачисляване в докторантура на самостоятелна подготовка </vt:lpstr>
      <vt:lpstr>Други мероприятия на катедрата, свързани с учебната дейност </vt:lpstr>
      <vt:lpstr>Катедра „Финанси“</vt:lpstr>
      <vt:lpstr>Катедра „Финанси“</vt:lpstr>
      <vt:lpstr>Катедра „Финансов контрол“</vt:lpstr>
    </vt:vector>
  </TitlesOfParts>
  <Company>UNWE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НА УЧЕБНАТА ДЕЙНОСТ  ЗА ПЕРИОДА НОЕМВРИ 2017 – НОЕМВРИ 2018</dc:title>
  <dc:creator>Alexandrova</dc:creator>
  <cp:lastModifiedBy>Margarita Aleksandrova</cp:lastModifiedBy>
  <cp:revision>27</cp:revision>
  <dcterms:created xsi:type="dcterms:W3CDTF">2018-12-04T18:31:24Z</dcterms:created>
  <dcterms:modified xsi:type="dcterms:W3CDTF">2018-12-05T13:16:55Z</dcterms:modified>
</cp:coreProperties>
</file>