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  <p:sldMasterId id="2147483864" r:id="rId3"/>
  </p:sldMasterIdLst>
  <p:notesMasterIdLst>
    <p:notesMasterId r:id="rId16"/>
  </p:notesMasterIdLst>
  <p:sldIdLst>
    <p:sldId id="264" r:id="rId4"/>
    <p:sldId id="273" r:id="rId5"/>
    <p:sldId id="289" r:id="rId6"/>
    <p:sldId id="285" r:id="rId7"/>
    <p:sldId id="287" r:id="rId8"/>
    <p:sldId id="275" r:id="rId9"/>
    <p:sldId id="276" r:id="rId10"/>
    <p:sldId id="291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383" autoAdjust="0"/>
  </p:normalViewPr>
  <p:slideViewPr>
    <p:cSldViewPr>
      <p:cViewPr>
        <p:scale>
          <a:sx n="70" d="100"/>
          <a:sy n="70" d="100"/>
        </p:scale>
        <p:origin x="-162" y="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C696E-B3EB-4DE9-AAC1-EEFE2B1A9EA3}" type="datetimeFigureOut">
              <a:rPr lang="bg-BG" smtClean="0"/>
              <a:t>17.11.2014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EC1EB-2EFE-4CBD-B1E5-ED68C3D305A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0569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B18E-3E1D-436B-B69B-7E50BF33560A}" type="datetime1">
              <a:rPr lang="bg-BG" smtClean="0"/>
              <a:t>17.11.2014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1EE3-96DA-4422-AEB9-114E81CD40CD}" type="datetime1">
              <a:rPr lang="bg-BG" smtClean="0"/>
              <a:t>17.11.2014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FDCD-EE26-4691-92CC-3CB429107866}" type="datetime1">
              <a:rPr lang="bg-BG" smtClean="0"/>
              <a:t>17.11.2014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59BBE-6EC0-46A8-85BE-60EBBF14E3F3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DFDD-71F4-47B2-8CF3-0D055CEE96E5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75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73583-D501-4BB5-889F-BE3845CE33F7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8EC03-AE6E-4320-8299-33A37F7A37A7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04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605E8-DC16-406E-BBE7-4761E240022D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815E0-84D4-4DF9-9B45-16242F2C1397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75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E1903-8ECD-4E11-9299-70E0FA567897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1E0EC-52A0-451F-8D3B-BC2A4B54ACCA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723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01CB9-6C06-47BA-9B55-FCA862E3065E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DE111-7AA9-4277-86AA-40327D1811F0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569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D6A71-05B8-4693-9761-A9E4EBAB48F6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E949-E0EC-4136-8665-96C5CBA8B851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12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E8BDE-BC5F-4CBE-AD84-C84DE971E2DE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11B8D-7922-42FB-9477-0098D88479B6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236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5B86C-CD06-4270-9A39-68AE82EB5DF0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9D26C-B8D1-47BF-92A2-6B93684F2F98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94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932D-B24A-47F2-9ABF-83E32E12AAEB}" type="datetime1">
              <a:rPr lang="bg-BG" smtClean="0"/>
              <a:t>17.11.2014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3EA52-36CB-4B65-A498-44047C2D6E17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6467E-A579-4720-8C4C-EE31D3EDF51A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208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44174-AE2A-4B22-81C8-E4DD3D3D7579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7E681-ADC7-4B0D-97FF-50ADA344953A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77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4294D-902C-449F-BBC9-6BE0893A8089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92129-3208-4093-ACE0-9493F2CDAAB5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59BBE-6EC0-46A8-85BE-60EBBF14E3F3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DFDD-71F4-47B2-8CF3-0D055CEE96E5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790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73583-D501-4BB5-889F-BE3845CE33F7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8EC03-AE6E-4320-8299-33A37F7A37A7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237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605E8-DC16-406E-BBE7-4761E240022D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815E0-84D4-4DF9-9B45-16242F2C1397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721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E1903-8ECD-4E11-9299-70E0FA567897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1E0EC-52A0-451F-8D3B-BC2A4B54ACCA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442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01CB9-6C06-47BA-9B55-FCA862E3065E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DE111-7AA9-4277-86AA-40327D1811F0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227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D6A71-05B8-4693-9761-A9E4EBAB48F6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E949-E0EC-4136-8665-96C5CBA8B851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649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E8BDE-BC5F-4CBE-AD84-C84DE971E2DE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11B8D-7922-42FB-9477-0098D88479B6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9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5BB0-F7BA-4DE4-8FAA-E743907E50F8}" type="datetime1">
              <a:rPr lang="bg-BG" smtClean="0"/>
              <a:t>17.11.2014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5B86C-CD06-4270-9A39-68AE82EB5DF0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9D26C-B8D1-47BF-92A2-6B93684F2F98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619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3EA52-36CB-4B65-A498-44047C2D6E17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6467E-A579-4720-8C4C-EE31D3EDF51A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796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44174-AE2A-4B22-81C8-E4DD3D3D7579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7E681-ADC7-4B0D-97FF-50ADA344953A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7283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4294D-902C-449F-BBC9-6BE0893A8089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92129-3208-4093-ACE0-9493F2CDAAB5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50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CED-3A48-4C37-8130-AE04227EF42C}" type="datetime1">
              <a:rPr lang="bg-BG" smtClean="0"/>
              <a:t>17.11.2014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FF4B-0411-4742-8D2C-1241070978F0}" type="datetime1">
              <a:rPr lang="bg-BG" smtClean="0"/>
              <a:t>17.11.2014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5994-AE22-4AB9-9F26-283032020536}" type="datetime1">
              <a:rPr lang="bg-BG" smtClean="0"/>
              <a:t>17.11.2014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B3BD-E567-4D9A-B355-4599FD3CDF5D}" type="datetime1">
              <a:rPr lang="bg-BG" smtClean="0"/>
              <a:t>17.11.2014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5CC9-A8EE-4FA3-878F-5AB3CEFDAC2C}" type="datetime1">
              <a:rPr lang="bg-BG" smtClean="0"/>
              <a:t>17.11.2014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727D-7089-47EB-8449-444CC3757FBB}" type="datetime1">
              <a:rPr lang="bg-BG" smtClean="0"/>
              <a:t>17.11.2014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36A4EC9-BD76-4AAE-851E-97728C77024C}" type="datetime1">
              <a:rPr lang="bg-BG" smtClean="0"/>
              <a:t>17.11.2014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9CA4EF-8F7E-478A-90D1-F813F90E5F98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11892FD-C34D-4735-A7C6-40B5DDFB744A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5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9CA4EF-8F7E-478A-90D1-F813F90E5F98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11892FD-C34D-4735-A7C6-40B5DDFB744A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43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/>
          <p:cNvSpPr txBox="1">
            <a:spLocks/>
          </p:cNvSpPr>
          <p:nvPr/>
        </p:nvSpPr>
        <p:spPr>
          <a:xfrm>
            <a:off x="683568" y="332656"/>
            <a:ext cx="7560839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614531"/>
              </p:ext>
            </p:extLst>
          </p:nvPr>
        </p:nvGraphicFramePr>
        <p:xfrm>
          <a:off x="1415509" y="836712"/>
          <a:ext cx="5999480" cy="548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68680"/>
                <a:gridCol w="4343400"/>
                <a:gridCol w="7874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dirty="0">
                        <a:solidFill>
                          <a:srgbClr val="808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</a:rPr>
                        <a:t>УНИВЕРСИТЕТ ЗА НАЦИОНАЛНО И СВЕТОВНО СТОПАНСТВО 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</a:rPr>
                        <a:t>ФИНАНСОВО-СЧЕТОВОДЕН ФАКУЛТЕТ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2" descr="UN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443" y="836712"/>
            <a:ext cx="5524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3" y="836711"/>
            <a:ext cx="4667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17689" y="2348880"/>
            <a:ext cx="626469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en-US" sz="2000" b="1" dirty="0" smtClean="0">
                <a:latin typeface="Arial Narrow" panose="020B0606020202030204" pitchFamily="34" charset="0"/>
              </a:rPr>
              <a:t> </a:t>
            </a:r>
            <a:r>
              <a:rPr lang="bg-BG" sz="2000" b="1" dirty="0" smtClean="0">
                <a:latin typeface="Arial Narrow" panose="020B0606020202030204" pitchFamily="34" charset="0"/>
              </a:rPr>
              <a:t>Международно </a:t>
            </a:r>
            <a:r>
              <a:rPr lang="bg-BG" sz="2000" b="1" dirty="0">
                <a:latin typeface="Arial Narrow" panose="020B0606020202030204" pitchFamily="34" charset="0"/>
              </a:rPr>
              <a:t>сътрудничество</a:t>
            </a:r>
            <a:endParaRPr lang="bg-BG" sz="2000" dirty="0">
              <a:latin typeface="Arial Narrow" panose="020B0606020202030204" pitchFamily="34" charset="0"/>
            </a:endParaRPr>
          </a:p>
          <a:p>
            <a:pPr algn="ctr"/>
            <a:r>
              <a:rPr lang="bg-BG" sz="2000" b="1" dirty="0">
                <a:latin typeface="Arial Narrow" panose="020B0606020202030204" pitchFamily="34" charset="0"/>
              </a:rPr>
              <a:t> </a:t>
            </a:r>
            <a:endParaRPr lang="bg-BG" sz="2000" dirty="0">
              <a:latin typeface="Arial Narrow" panose="020B0606020202030204" pitchFamily="34" charset="0"/>
            </a:endParaRPr>
          </a:p>
          <a:p>
            <a:pPr algn="ctr"/>
            <a:r>
              <a:rPr lang="bg-BG" sz="2000" b="1" dirty="0">
                <a:latin typeface="Arial Narrow" panose="020B0606020202030204" pitchFamily="34" charset="0"/>
              </a:rPr>
              <a:t> </a:t>
            </a:r>
            <a:endParaRPr lang="bg-BG" sz="2000" dirty="0">
              <a:latin typeface="Arial Narrow" panose="020B0606020202030204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bg-BG" sz="2000" b="1" dirty="0" smtClean="0">
                <a:latin typeface="Arial Narrow" panose="020B0606020202030204" pitchFamily="34" charset="0"/>
              </a:rPr>
              <a:t> Система  </a:t>
            </a:r>
            <a:r>
              <a:rPr lang="bg-BG" sz="2000" b="1" dirty="0">
                <a:latin typeface="Arial Narrow" panose="020B0606020202030204" pitchFamily="34" charset="0"/>
              </a:rPr>
              <a:t>за качество</a:t>
            </a:r>
            <a:endParaRPr lang="bg-BG" sz="2000" dirty="0">
              <a:latin typeface="Arial Narrow" panose="020B0606020202030204" pitchFamily="34" charset="0"/>
            </a:endParaRPr>
          </a:p>
          <a:p>
            <a:r>
              <a:rPr lang="bg-BG" sz="2000" b="1" dirty="0"/>
              <a:t> </a:t>
            </a:r>
            <a:endParaRPr lang="bg-BG" sz="2000" dirty="0"/>
          </a:p>
          <a:p>
            <a:r>
              <a:rPr lang="bg-BG" b="1" dirty="0"/>
              <a:t> </a:t>
            </a:r>
            <a:endParaRPr lang="bg-B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53F3F3C-A60D-426C-8F94-912700854F7B}" type="slidenum">
              <a:rPr lang="bg-BG" sz="1400"/>
              <a:pPr/>
              <a:t>1</a:t>
            </a:fld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393698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813" y="620688"/>
            <a:ext cx="7632848" cy="5551512"/>
          </a:xfrm>
        </p:spPr>
        <p:txBody>
          <a:bodyPr>
            <a:normAutofit fontScale="90000"/>
          </a:bodyPr>
          <a:lstStyle/>
          <a:p>
            <a:r>
              <a:rPr lang="ru-RU" sz="2000" b="1" i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Дейност</a:t>
            </a:r>
            <a: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> 1</a:t>
            </a:r>
            <a:r>
              <a:rPr lang="ru-RU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 </a:t>
            </a:r>
            <a:r>
              <a:rPr lang="ru-RU" sz="2000" b="1" i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Акредитация</a:t>
            </a:r>
            <a:r>
              <a:rPr lang="ru-RU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 и </a:t>
            </a:r>
            <a:r>
              <a:rPr lang="ru-RU" sz="2000" b="1" i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оценяване</a:t>
            </a:r>
            <a:r>
              <a:rPr lang="ru-RU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на ОНС «Доктор» от НАОА</a:t>
            </a:r>
            <a: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en-US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en-US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През </a:t>
            </a: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летния семестър на учебната 2013/2014 год. беше направено оценяване и акредитация на ОНС “Доктор” от Националната агенция за оценяване и акредитация. На 31.07.2014 г. бяха получени следните решения на НАОА</a:t>
            </a: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а/ за </a:t>
            </a: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докторска програма ”Финанси, парично обръщение, кредит и застраховка” от професионално направление 3.8. Икономика в УНСС – обща оценка 9.80 и срок на валидност на акредитацията шест години</a:t>
            </a: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б/ за </a:t>
            </a: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докторска програма “Счетоводна отчетност, контрол и анализ на стопанската дейност (счетоводна отчетност и анализ) от професионално направление 3.8. Икономика в УНСС – обща оценка 9.70 и срок на валидност на акредитацията шест години;</a:t>
            </a:r>
            <a:b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в/ за </a:t>
            </a: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докторска програма “Счетоводна отчетност, контрол и анализ на стопанската дейност (финансов контрол) от професионално направление 3.8. Икономика в УНСС – обща оценка 9.70 и срок на валидност на акредитацията шест години.</a:t>
            </a:r>
            <a:b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0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Система за качество</a:t>
            </a:r>
            <a:endParaRPr lang="bg-BG" sz="20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53F3F3C-A60D-426C-8F94-912700854F7B}" type="slidenum">
              <a:rPr lang="bg-BG" sz="1400"/>
              <a:pPr/>
              <a:t>10</a:t>
            </a:fld>
            <a:endParaRPr lang="bg-BG" sz="1400"/>
          </a:p>
        </p:txBody>
      </p:sp>
    </p:spTree>
    <p:extLst>
      <p:ext uri="{BB962C8B-B14F-4D97-AF65-F5344CB8AC3E}">
        <p14:creationId xmlns:p14="http://schemas.microsoft.com/office/powerpoint/2010/main" val="244582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632848" cy="4824536"/>
          </a:xfrm>
        </p:spPr>
        <p:txBody>
          <a:bodyPr>
            <a:normAutofit fontScale="90000"/>
          </a:bodyPr>
          <a:lstStyle/>
          <a:p>
            <a:r>
              <a:rPr lang="ru-RU" sz="2000" b="1" i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Дейност</a:t>
            </a:r>
            <a:r>
              <a:rPr lang="ru-RU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 </a:t>
            </a:r>
            <a: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>2: </a:t>
            </a:r>
            <a:r>
              <a:rPr lang="ru-RU" sz="2000" b="1" i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Провеждане</a:t>
            </a:r>
            <a: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> на </a:t>
            </a:r>
            <a:r>
              <a:rPr lang="ru-RU" sz="2000" b="1" i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анкети</a:t>
            </a:r>
            <a:r>
              <a:rPr lang="ru-RU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за </a:t>
            </a:r>
            <a:r>
              <a:rPr lang="ru-RU" sz="2000" b="1" i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степента</a:t>
            </a:r>
            <a:r>
              <a:rPr lang="ru-RU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на </a:t>
            </a:r>
            <a:r>
              <a:rPr lang="ru-RU" sz="2000" b="1" i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удоволетвореност</a:t>
            </a:r>
            <a:r>
              <a:rPr lang="ru-RU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на </a:t>
            </a:r>
            <a:r>
              <a:rPr lang="ru-RU" sz="2000" b="1" i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студентите</a:t>
            </a:r>
            <a:r>
              <a:rPr lang="ru-RU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от </a:t>
            </a:r>
            <a:r>
              <a:rPr lang="ru-RU" sz="2000" b="1" i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обучението</a:t>
            </a:r>
            <a:r>
              <a:rPr lang="ru-RU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, </a:t>
            </a:r>
            <a:r>
              <a:rPr lang="ru-RU" sz="2000" b="1" i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осигурявано</a:t>
            </a:r>
            <a:r>
              <a:rPr lang="ru-RU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но ФСФ</a:t>
            </a:r>
            <a:br>
              <a:rPr lang="ru-RU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7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7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2000" dirty="0" err="1" smtClean="0">
                <a:latin typeface="Arial Narrow" panose="020B0606020202030204" pitchFamily="34" charset="0"/>
              </a:rPr>
              <a:t>През</a:t>
            </a:r>
            <a:r>
              <a:rPr lang="ru-RU" sz="2000" dirty="0" smtClean="0">
                <a:latin typeface="Arial Narrow" panose="020B0606020202030204" pitchFamily="34" charset="0"/>
              </a:rPr>
              <a:t> периода </a:t>
            </a:r>
            <a:r>
              <a:rPr lang="bg-BG" sz="2000" dirty="0">
                <a:latin typeface="Arial Narrow" panose="020B0606020202030204" pitchFamily="34" charset="0"/>
              </a:rPr>
              <a:t>б</a:t>
            </a:r>
            <a:r>
              <a:rPr lang="bg-BG" sz="2000" dirty="0" smtClean="0">
                <a:latin typeface="Arial Narrow" panose="020B0606020202030204" pitchFamily="34" charset="0"/>
              </a:rPr>
              <a:t>яха </a:t>
            </a:r>
            <a:r>
              <a:rPr lang="bg-BG" sz="2000" dirty="0">
                <a:latin typeface="Arial Narrow" panose="020B0606020202030204" pitchFamily="34" charset="0"/>
              </a:rPr>
              <a:t>проведени анкети </a:t>
            </a:r>
            <a:r>
              <a:rPr lang="bg-BG" sz="2000" dirty="0" smtClean="0">
                <a:latin typeface="Arial Narrow" panose="020B0606020202030204" pitchFamily="34" charset="0"/>
              </a:rPr>
              <a:t>по катедри, </a:t>
            </a:r>
            <a:r>
              <a:rPr lang="bg-BG" sz="2000" dirty="0">
                <a:latin typeface="Arial Narrow" panose="020B0606020202030204" pitchFamily="34" charset="0"/>
              </a:rPr>
              <a:t>както следва</a:t>
            </a:r>
            <a:r>
              <a:rPr lang="bg-BG" sz="1800" dirty="0">
                <a:latin typeface="Arial Narrow" panose="020B0606020202030204" pitchFamily="34" charset="0"/>
              </a:rPr>
              <a:t>:</a:t>
            </a:r>
            <a:br>
              <a:rPr lang="bg-BG" sz="1800" dirty="0"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> </a:t>
            </a:r>
            <a:br>
              <a:rPr lang="bg-BG" sz="1800" dirty="0" smtClean="0"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>а</a:t>
            </a:r>
            <a:r>
              <a:rPr lang="bg-BG" sz="1800" i="1" dirty="0" smtClean="0">
                <a:latin typeface="Arial Narrow" panose="020B0606020202030204" pitchFamily="34" charset="0"/>
              </a:rPr>
              <a:t>/ за </a:t>
            </a:r>
            <a:r>
              <a:rPr lang="bg-BG" sz="1800" i="1" dirty="0">
                <a:latin typeface="Arial Narrow" panose="020B0606020202030204" pitchFamily="34" charset="0"/>
              </a:rPr>
              <a:t>катедра “Счетоводство и анализ</a:t>
            </a:r>
            <a:r>
              <a:rPr lang="bg-BG" sz="1800" dirty="0">
                <a:latin typeface="Arial Narrow" panose="020B0606020202030204" pitchFamily="34" charset="0"/>
              </a:rPr>
              <a:t>” – през летния семестър на учебната 2013/2014 г. и през зимния семестър на учебната 2014/2015г. Графиците за провеждането на анкетите и за обобщаването на резултатите  са оформени с доклади от отговорника за катедрата и член на Комисията по оценка на качеството и акредитацията доц. д-р Росица Иванова. Анкетите се съхраняват в катедра “Счетоводство и анализ</a:t>
            </a:r>
            <a:r>
              <a:rPr lang="bg-BG" sz="1800" dirty="0" smtClean="0">
                <a:latin typeface="Arial Narrow" panose="020B0606020202030204" pitchFamily="34" charset="0"/>
              </a:rPr>
              <a:t>”.</a:t>
            </a:r>
            <a:r>
              <a:rPr lang="bg-BG" sz="1800" dirty="0">
                <a:latin typeface="Arial Narrow" panose="020B0606020202030204" pitchFamily="34" charset="0"/>
              </a:rPr>
              <a:t/>
            </a:r>
            <a:br>
              <a:rPr lang="bg-BG" sz="1800" dirty="0"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>б/ </a:t>
            </a:r>
            <a:r>
              <a:rPr lang="bg-BG" sz="1800" i="1" dirty="0" smtClean="0">
                <a:latin typeface="Arial Narrow" panose="020B0606020202030204" pitchFamily="34" charset="0"/>
              </a:rPr>
              <a:t>за </a:t>
            </a:r>
            <a:r>
              <a:rPr lang="bg-BG" sz="1800" i="1" dirty="0">
                <a:latin typeface="Arial Narrow" panose="020B0606020202030204" pitchFamily="34" charset="0"/>
              </a:rPr>
              <a:t>катедра “Финансов контрол</a:t>
            </a:r>
            <a:r>
              <a:rPr lang="bg-BG" sz="1800" dirty="0">
                <a:latin typeface="Arial Narrow" panose="020B0606020202030204" pitchFamily="34" charset="0"/>
              </a:rPr>
              <a:t>” – през летния семестър на учебната 2013/2014 г. и през зимния семестър на учебната 2014/2015г. Графиците за провеждането на анкетите и за обобщаването на резултатите  са оформени с доклади от отговорника за катедрата и член на Комисията по оценка на качеството и акредитацията доц. д-р Даниела Петрова. Анкетите се съхраняват в катедра “Финансов контрол</a:t>
            </a:r>
            <a:r>
              <a:rPr lang="bg-BG" sz="1800" dirty="0" smtClean="0">
                <a:latin typeface="Arial Narrow" panose="020B0606020202030204" pitchFamily="34" charset="0"/>
              </a:rPr>
              <a:t>”.</a:t>
            </a:r>
            <a:r>
              <a:rPr lang="bg-BG" sz="1800" dirty="0">
                <a:latin typeface="Arial Narrow" panose="020B0606020202030204" pitchFamily="34" charset="0"/>
              </a:rPr>
              <a:t/>
            </a:r>
            <a:br>
              <a:rPr lang="bg-BG" sz="1800" dirty="0"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>в/ </a:t>
            </a:r>
            <a:r>
              <a:rPr lang="bg-BG" sz="1800" i="1" dirty="0" smtClean="0">
                <a:latin typeface="Arial Narrow" panose="020B0606020202030204" pitchFamily="34" charset="0"/>
              </a:rPr>
              <a:t>за </a:t>
            </a:r>
            <a:r>
              <a:rPr lang="bg-BG" sz="1800" i="1" dirty="0">
                <a:latin typeface="Arial Narrow" panose="020B0606020202030204" pitchFamily="34" charset="0"/>
              </a:rPr>
              <a:t>катедра “Финанси” </a:t>
            </a:r>
            <a:r>
              <a:rPr lang="bg-BG" sz="1800" dirty="0">
                <a:latin typeface="Arial Narrow" panose="020B0606020202030204" pitchFamily="34" charset="0"/>
              </a:rPr>
              <a:t>– през летния семестър на учебната 2013/2014 г. и през зимния семестър на учебната 2014/2015 г. Графиците за провеждането на анкетите и за обобщаването на резултатите  са оформени с доклади от отговорника за катедрата и член на Комисията по оценка на качеството и акредитацията гл.ас. д-р Жеко Милев. Анкетите се съхраняват в катедра “Финанси”.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0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Система за качество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53F3F3C-A60D-426C-8F94-912700854F7B}" type="slidenum">
              <a:rPr lang="bg-BG" sz="1400"/>
              <a:pPr/>
              <a:t>11</a:t>
            </a:fld>
            <a:endParaRPr lang="bg-BG" sz="1400"/>
          </a:p>
        </p:txBody>
      </p:sp>
    </p:spTree>
    <p:extLst>
      <p:ext uri="{BB962C8B-B14F-4D97-AF65-F5344CB8AC3E}">
        <p14:creationId xmlns:p14="http://schemas.microsoft.com/office/powerpoint/2010/main" val="32329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416824" cy="5949280"/>
          </a:xfrm>
        </p:spPr>
        <p:txBody>
          <a:bodyPr>
            <a:normAutofit fontScale="90000"/>
          </a:bodyPr>
          <a:lstStyle/>
          <a:p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en-US" sz="1800" b="1" i="1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en-US" sz="1800" b="1" i="1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en-US" sz="1800" b="1" i="1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en-US" sz="1800" b="1" i="1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2000" b="1" i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Дейност</a:t>
            </a:r>
            <a:r>
              <a:rPr lang="ru-RU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 </a:t>
            </a:r>
            <a: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>3:  </a:t>
            </a:r>
            <a:r>
              <a:rPr lang="ru-RU" sz="2000" b="1" i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Вътрешна</a:t>
            </a:r>
            <a: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> оценка на </a:t>
            </a:r>
            <a:r>
              <a:rPr lang="ru-RU" sz="2000" b="1" i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работата</a:t>
            </a:r>
            <a: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> на </a:t>
            </a:r>
            <a:r>
              <a:rPr lang="ru-RU" sz="2000" b="1" i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асистентите</a:t>
            </a:r>
            <a: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За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вътрешна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оценка на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работата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на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асистентите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/на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редовен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трудов договор и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хонорувани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/ от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титулярите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на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дисциплините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бяха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разработени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графици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от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отговорниците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по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качеството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на трите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катедри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. 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/>
            </a:r>
            <a:b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ru-RU" sz="20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Оценките</a:t>
            </a:r>
            <a: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на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титулярите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на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дисциплините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бяха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изготвени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за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летния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семестър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на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учебната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2013/2014 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г. и за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зимния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семестър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на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учебната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2014/2015 г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.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Първичните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документи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се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съхраняват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 в трите </a:t>
            </a:r>
            <a:r>
              <a:rPr lang="ru-RU" sz="2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катедри</a:t>
            </a:r>
            <a: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.</a:t>
            </a:r>
            <a:b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ru-RU" sz="2000" b="1" i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Дейност</a:t>
            </a:r>
            <a: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>  </a:t>
            </a:r>
            <a:r>
              <a:rPr lang="ru-RU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4: </a:t>
            </a:r>
            <a:r>
              <a:rPr lang="ru-RU" sz="2000" b="1" i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Вътрешен</a:t>
            </a:r>
            <a: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i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одит</a:t>
            </a:r>
            <a: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2000" dirty="0" smtClean="0">
                <a:latin typeface="Arial Narrow" panose="020B0606020202030204" pitchFamily="34" charset="0"/>
              </a:rPr>
              <a:t> </a:t>
            </a:r>
            <a:r>
              <a:rPr lang="ru-RU" sz="2000" dirty="0">
                <a:latin typeface="Arial Narrow" panose="020B0606020202030204" pitchFamily="34" charset="0"/>
              </a:rPr>
              <a:t>На </a:t>
            </a:r>
            <a:r>
              <a:rPr lang="ru-RU" sz="2000" dirty="0" smtClean="0">
                <a:latin typeface="Arial Narrow" panose="020B0606020202030204" pitchFamily="34" charset="0"/>
              </a:rPr>
              <a:t>07.04.2014 </a:t>
            </a:r>
            <a:r>
              <a:rPr lang="ru-RU" sz="2000" dirty="0">
                <a:latin typeface="Arial Narrow" panose="020B0606020202030204" pitchFamily="34" charset="0"/>
              </a:rPr>
              <a:t>г. се </a:t>
            </a:r>
            <a:r>
              <a:rPr lang="ru-RU" sz="2000" dirty="0" err="1">
                <a:latin typeface="Arial Narrow" panose="020B0606020202030204" pitchFamily="34" charset="0"/>
              </a:rPr>
              <a:t>проведе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вътрешен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одит</a:t>
            </a:r>
            <a:r>
              <a:rPr lang="ru-RU" sz="2000" dirty="0">
                <a:latin typeface="Arial Narrow" panose="020B0606020202030204" pitchFamily="34" charset="0"/>
              </a:rPr>
              <a:t> на </a:t>
            </a:r>
            <a:r>
              <a:rPr lang="ru-RU" sz="2000" dirty="0" err="1">
                <a:latin typeface="Arial Narrow" panose="020B0606020202030204" pitchFamily="34" charset="0"/>
              </a:rPr>
              <a:t>факултета</a:t>
            </a:r>
            <a:r>
              <a:rPr lang="ru-RU" sz="2000" dirty="0">
                <a:latin typeface="Arial Narrow" panose="020B0606020202030204" pitchFamily="34" charset="0"/>
              </a:rPr>
              <a:t> за </a:t>
            </a:r>
            <a:r>
              <a:rPr lang="ru-RU" sz="2000" dirty="0" err="1">
                <a:latin typeface="Arial Narrow" panose="020B0606020202030204" pitchFamily="34" charset="0"/>
              </a:rPr>
              <a:t>дейността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му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през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предходния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отчетен</a:t>
            </a:r>
            <a:r>
              <a:rPr lang="ru-RU" sz="2000" dirty="0">
                <a:latin typeface="Arial Narrow" panose="020B0606020202030204" pitchFamily="34" charset="0"/>
              </a:rPr>
              <a:t> период, с </a:t>
            </a:r>
            <a:r>
              <a:rPr lang="ru-RU" sz="2000" dirty="0" err="1">
                <a:latin typeface="Arial Narrow" panose="020B0606020202030204" pitchFamily="34" charset="0"/>
              </a:rPr>
              <a:t>одитиращ</a:t>
            </a:r>
            <a:r>
              <a:rPr lang="ru-RU" sz="2000" dirty="0">
                <a:latin typeface="Arial Narrow" panose="020B0606020202030204" pitchFamily="34" charset="0"/>
              </a:rPr>
              <a:t> доц. д-р Елка Василева. Не </a:t>
            </a:r>
            <a:r>
              <a:rPr lang="ru-RU" sz="2000" dirty="0" err="1">
                <a:latin typeface="Arial Narrow" panose="020B0606020202030204" pitchFamily="34" charset="0"/>
              </a:rPr>
              <a:t>бяха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отбелязани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забележки</a:t>
            </a:r>
            <a:r>
              <a:rPr lang="ru-RU" sz="2000" dirty="0">
                <a:latin typeface="Arial Narrow" panose="020B0606020202030204" pitchFamily="34" charset="0"/>
              </a:rPr>
              <a:t> и </a:t>
            </a:r>
            <a:r>
              <a:rPr lang="ru-RU" sz="2000" dirty="0" err="1">
                <a:latin typeface="Arial Narrow" panose="020B0606020202030204" pitchFamily="34" charset="0"/>
              </a:rPr>
              <a:t>препоръки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към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работата</a:t>
            </a:r>
            <a:r>
              <a:rPr lang="ru-RU" sz="2000" dirty="0">
                <a:latin typeface="Arial Narrow" panose="020B0606020202030204" pitchFamily="34" charset="0"/>
              </a:rPr>
              <a:t> на ФСФ</a:t>
            </a:r>
            <a:r>
              <a:rPr lang="ru-RU" sz="2000" dirty="0" smtClean="0">
                <a:latin typeface="Arial Narrow" panose="020B0606020202030204" pitchFamily="34" charset="0"/>
              </a:rPr>
              <a:t>.</a:t>
            </a:r>
            <a:r>
              <a:rPr lang="en-US" sz="2000" dirty="0" smtClean="0">
                <a:latin typeface="Arial Narrow" panose="020B0606020202030204" pitchFamily="34" charset="0"/>
              </a:rPr>
              <a:t/>
            </a:r>
            <a:br>
              <a:rPr lang="en-US" sz="2000" dirty="0" smtClean="0">
                <a:latin typeface="Arial Narrow" panose="020B0606020202030204" pitchFamily="34" charset="0"/>
              </a:rPr>
            </a:b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На 11.</a:t>
            </a:r>
            <a:r>
              <a:rPr lang="bg-BG" sz="2000" dirty="0" err="1" smtClean="0">
                <a:latin typeface="Arial Narrow" panose="020B0606020202030204" pitchFamily="34" charset="0"/>
              </a:rPr>
              <a:t>11</a:t>
            </a:r>
            <a:r>
              <a:rPr lang="bg-BG" sz="2000" dirty="0" smtClean="0">
                <a:latin typeface="Arial Narrow" panose="020B0606020202030204" pitchFamily="34" charset="0"/>
              </a:rPr>
              <a:t>.2014 г. беше проведен вътрешен одит на ФСФ с </a:t>
            </a:r>
            <a:r>
              <a:rPr lang="bg-BG" sz="2000" dirty="0" err="1" smtClean="0">
                <a:latin typeface="Arial Narrow" panose="020B0606020202030204" pitchFamily="34" charset="0"/>
              </a:rPr>
              <a:t>одитиращ</a:t>
            </a:r>
            <a:r>
              <a:rPr lang="bg-BG" sz="2000" dirty="0" smtClean="0">
                <a:latin typeface="Arial Narrow" panose="020B0606020202030204" pitchFamily="34" charset="0"/>
              </a:rPr>
              <a:t> - доц.д-р Мирослава Раковска. </a:t>
            </a:r>
            <a:r>
              <a:rPr lang="en-US" sz="2000" dirty="0" smtClean="0">
                <a:latin typeface="Arial Narrow" panose="020B0606020202030204" pitchFamily="34" charset="0"/>
              </a:rPr>
              <a:t/>
            </a:r>
            <a:br>
              <a:rPr lang="en-US" sz="2000" dirty="0" smtClean="0">
                <a:latin typeface="Arial Narrow" panose="020B0606020202030204" pitchFamily="34" charset="0"/>
              </a:rPr>
            </a:br>
            <a:r>
              <a:rPr lang="ru-RU" sz="2000" dirty="0">
                <a:latin typeface="Arial Narrow" panose="020B0606020202030204" pitchFamily="34" charset="0"/>
              </a:rPr>
              <a:t/>
            </a:r>
            <a:br>
              <a:rPr lang="ru-RU" sz="2000" dirty="0">
                <a:latin typeface="Arial Narrow" panose="020B0606020202030204" pitchFamily="34" charset="0"/>
              </a:rPr>
            </a:b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На  проведения  на 11.12.2013 г. АС,  ФСФ  </a:t>
            </a:r>
            <a:r>
              <a:rPr lang="ru-RU" sz="20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бе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   </a:t>
            </a:r>
            <a:r>
              <a:rPr lang="ru-RU" sz="20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обявен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 от  председателя на КС на УНСС  за  образцов  </a:t>
            </a:r>
            <a:r>
              <a:rPr lang="ru-RU" sz="20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факултет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.</a:t>
            </a:r>
            <a:b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</a:b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ru-RU" sz="1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/>
            </a:r>
            <a:br>
              <a:rPr lang="ru-RU" sz="1800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ru-RU" sz="1800" dirty="0">
                <a:solidFill>
                  <a:schemeClr val="tx2"/>
                </a:solidFill>
                <a:latin typeface="Arial Narrow" panose="020B0606020202030204" pitchFamily="34" charset="0"/>
              </a:rPr>
              <a:t/>
            </a:r>
            <a:br>
              <a:rPr lang="ru-RU" sz="1800" dirty="0">
                <a:solidFill>
                  <a:schemeClr val="tx2"/>
                </a:solidFill>
                <a:latin typeface="Arial Narrow" panose="020B0606020202030204" pitchFamily="34" charset="0"/>
              </a:rPr>
            </a:br>
            <a:endParaRPr lang="bg-BG" sz="18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0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Система за качество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53F3F3C-A60D-426C-8F94-912700854F7B}" type="slidenum">
              <a:rPr lang="bg-BG" sz="1400"/>
              <a:pPr/>
              <a:t>12</a:t>
            </a:fld>
            <a:endParaRPr lang="bg-BG" sz="1400"/>
          </a:p>
        </p:txBody>
      </p:sp>
    </p:spTree>
    <p:extLst>
      <p:ext uri="{BB962C8B-B14F-4D97-AF65-F5344CB8AC3E}">
        <p14:creationId xmlns:p14="http://schemas.microsoft.com/office/powerpoint/2010/main" val="26134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758862" cy="4896544"/>
          </a:xfrm>
        </p:spPr>
        <p:txBody>
          <a:bodyPr>
            <a:noAutofit/>
          </a:bodyPr>
          <a:lstStyle/>
          <a:p>
            <a:pPr lvl="0"/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/>
            </a:r>
            <a:br>
              <a:rPr lang="bg-BG" sz="1800" b="1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latin typeface="Arial Narrow" panose="020B0606020202030204" pitchFamily="34" charset="0"/>
              </a:rPr>
              <a:t>През анализирания период международното сътрудничество  на ФСФ  се реализира в </a:t>
            </a:r>
            <a:r>
              <a:rPr lang="bg-BG" sz="1800" b="1" dirty="0">
                <a:latin typeface="Arial Narrow" panose="020B0606020202030204" pitchFamily="34" charset="0"/>
              </a:rPr>
              <a:t> </a:t>
            </a:r>
            <a:r>
              <a:rPr lang="bg-BG" sz="1800" b="1" dirty="0" smtClean="0">
                <a:latin typeface="Arial Narrow" panose="020B0606020202030204" pitchFamily="34" charset="0"/>
              </a:rPr>
              <a:t>шест форми / дейности/</a:t>
            </a:r>
            <a:r>
              <a:rPr lang="bg-BG" sz="1800" dirty="0" smtClean="0">
                <a:latin typeface="Arial Narrow" panose="020B0606020202030204" pitchFamily="34" charset="0"/>
              </a:rPr>
              <a:t/>
            </a:r>
            <a:br>
              <a:rPr lang="bg-BG" sz="1800" dirty="0" smtClean="0"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> </a:t>
            </a:r>
            <a:br>
              <a:rPr lang="bg-BG" sz="1800" dirty="0" smtClean="0">
                <a:latin typeface="Arial Narrow" panose="020B0606020202030204" pitchFamily="34" charset="0"/>
              </a:rPr>
            </a:br>
            <a:r>
              <a:rPr lang="bg-BG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Дейност 1: Съвместно участие в проекти</a:t>
            </a:r>
            <a:br>
              <a:rPr lang="bg-BG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/>
            </a:r>
            <a:br>
              <a:rPr lang="bg-BG" sz="1800" dirty="0" smtClean="0"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>Продължи работата по проект, одобрен за финансиране  от фонд “НИД” на УНСС, под № НИ 1-1/2013 г. и с тема: “Адаптиране на учебни програми към изискванията на </a:t>
            </a:r>
            <a:r>
              <a:rPr lang="en-US" sz="1800" dirty="0" smtClean="0">
                <a:latin typeface="Arial Narrow" panose="020B0606020202030204" pitchFamily="34" charset="0"/>
              </a:rPr>
              <a:t>ICAEW</a:t>
            </a:r>
            <a:r>
              <a:rPr lang="bg-BG" sz="1800" dirty="0" smtClean="0">
                <a:latin typeface="Arial Narrow" panose="020B0606020202030204" pitchFamily="34" charset="0"/>
              </a:rPr>
              <a:t>”. </a:t>
            </a:r>
            <a:br>
              <a:rPr lang="bg-BG" sz="1800" dirty="0" smtClean="0"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>В проекта участват представители на трите катедри от ФСФ. </a:t>
            </a:r>
            <a:br>
              <a:rPr lang="bg-BG" sz="1800" dirty="0" smtClean="0"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/>
            </a:r>
            <a:br>
              <a:rPr lang="bg-BG" sz="1800" dirty="0" smtClean="0"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>През периода бяха постигнати следните конкретни резултати:</a:t>
            </a:r>
            <a:br>
              <a:rPr lang="bg-BG" sz="1800" dirty="0" smtClean="0"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/>
            </a:r>
            <a:br>
              <a:rPr lang="bg-BG" sz="1800" dirty="0" smtClean="0"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>а/ беше подписано рамково споразумение “</a:t>
            </a:r>
            <a:r>
              <a:rPr lang="en-US" sz="1800" dirty="0" smtClean="0">
                <a:latin typeface="Arial Narrow" panose="020B0606020202030204" pitchFamily="34" charset="0"/>
              </a:rPr>
              <a:t>Partner in learning</a:t>
            </a:r>
            <a:r>
              <a:rPr lang="bg-BG" sz="1800" dirty="0" smtClean="0">
                <a:latin typeface="Arial Narrow" panose="020B0606020202030204" pitchFamily="34" charset="0"/>
              </a:rPr>
              <a:t>” между УНСС и Institute of </a:t>
            </a:r>
            <a:r>
              <a:rPr lang="bg-BG" sz="1800" dirty="0" err="1" smtClean="0">
                <a:latin typeface="Arial Narrow" panose="020B0606020202030204" pitchFamily="34" charset="0"/>
              </a:rPr>
              <a:t>Chartered</a:t>
            </a:r>
            <a:r>
              <a:rPr lang="bg-BG" sz="1800" dirty="0" smtClean="0">
                <a:latin typeface="Arial Narrow" panose="020B0606020202030204" pitchFamily="34" charset="0"/>
              </a:rPr>
              <a:t> </a:t>
            </a:r>
            <a:r>
              <a:rPr lang="bg-BG" sz="1800" dirty="0" err="1" smtClean="0">
                <a:latin typeface="Arial Narrow" panose="020B0606020202030204" pitchFamily="34" charset="0"/>
              </a:rPr>
              <a:t>Accountants</a:t>
            </a:r>
            <a:r>
              <a:rPr lang="bg-BG" sz="1800" dirty="0" smtClean="0">
                <a:latin typeface="Arial Narrow" panose="020B0606020202030204" pitchFamily="34" charset="0"/>
              </a:rPr>
              <a:t> </a:t>
            </a:r>
            <a:r>
              <a:rPr lang="bg-BG" sz="1800" dirty="0" err="1" smtClean="0">
                <a:latin typeface="Arial Narrow" panose="020B0606020202030204" pitchFamily="34" charset="0"/>
              </a:rPr>
              <a:t>in</a:t>
            </a:r>
            <a:r>
              <a:rPr lang="bg-BG" sz="1800" dirty="0" smtClean="0">
                <a:latin typeface="Arial Narrow" panose="020B0606020202030204" pitchFamily="34" charset="0"/>
              </a:rPr>
              <a:t> </a:t>
            </a:r>
            <a:r>
              <a:rPr lang="bg-BG" sz="1800" dirty="0" err="1" smtClean="0">
                <a:latin typeface="Arial Narrow" panose="020B0606020202030204" pitchFamily="34" charset="0"/>
              </a:rPr>
              <a:t>England</a:t>
            </a:r>
            <a:r>
              <a:rPr lang="bg-BG" sz="1800" dirty="0" smtClean="0">
                <a:latin typeface="Arial Narrow" panose="020B0606020202030204" pitchFamily="34" charset="0"/>
              </a:rPr>
              <a:t> </a:t>
            </a:r>
            <a:r>
              <a:rPr lang="bg-BG" sz="1800" dirty="0" err="1" smtClean="0">
                <a:latin typeface="Arial Narrow" panose="020B0606020202030204" pitchFamily="34" charset="0"/>
              </a:rPr>
              <a:t>and</a:t>
            </a:r>
            <a:r>
              <a:rPr lang="bg-BG" sz="1800" dirty="0" smtClean="0">
                <a:latin typeface="Arial Narrow" panose="020B0606020202030204" pitchFamily="34" charset="0"/>
              </a:rPr>
              <a:t> </a:t>
            </a:r>
            <a:r>
              <a:rPr lang="bg-BG" sz="1800" dirty="0" err="1" smtClean="0">
                <a:latin typeface="Arial Narrow" panose="020B0606020202030204" pitchFamily="34" charset="0"/>
              </a:rPr>
              <a:t>Wales</a:t>
            </a:r>
            <a:r>
              <a:rPr lang="ru-RU" sz="1800" dirty="0" smtClean="0">
                <a:latin typeface="Arial Narrow" panose="020B0606020202030204" pitchFamily="34" charset="0"/>
              </a:rPr>
              <a:t> (</a:t>
            </a:r>
            <a:r>
              <a:rPr lang="bg-BG" sz="1800" dirty="0" smtClean="0">
                <a:latin typeface="Arial Narrow" panose="020B0606020202030204" pitchFamily="34" charset="0"/>
              </a:rPr>
              <a:t>ICAEW</a:t>
            </a:r>
            <a:r>
              <a:rPr lang="en-US" sz="1800" dirty="0" smtClean="0">
                <a:latin typeface="Arial Narrow" panose="020B0606020202030204" pitchFamily="34" charset="0"/>
              </a:rPr>
              <a:t>)</a:t>
            </a:r>
            <a:r>
              <a:rPr lang="ru-RU" sz="1800" dirty="0" smtClean="0">
                <a:latin typeface="Arial Narrow" panose="020B0606020202030204" pitchFamily="34" charset="0"/>
              </a:rPr>
              <a:t>;</a:t>
            </a:r>
            <a:br>
              <a:rPr lang="ru-RU" sz="1800" dirty="0" smtClean="0"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/>
            </a:r>
            <a:br>
              <a:rPr lang="bg-BG" sz="1800" dirty="0" smtClean="0">
                <a:latin typeface="Arial Narrow" panose="020B0606020202030204" pitchFamily="34" charset="0"/>
              </a:rPr>
            </a:br>
            <a:r>
              <a:rPr lang="ru-RU" sz="1800" dirty="0" smtClean="0">
                <a:latin typeface="Arial Narrow" panose="020B0606020202030204" pitchFamily="34" charset="0"/>
              </a:rPr>
              <a:t>б/ </a:t>
            </a:r>
            <a:r>
              <a:rPr lang="ru-RU" sz="1800" dirty="0" err="1" smtClean="0">
                <a:latin typeface="Arial Narrow" panose="020B0606020202030204" pitchFamily="34" charset="0"/>
              </a:rPr>
              <a:t>бяха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признати</a:t>
            </a:r>
            <a:r>
              <a:rPr lang="ru-RU" sz="1800" dirty="0" smtClean="0">
                <a:latin typeface="Arial Narrow" panose="020B0606020202030204" pitchFamily="34" charset="0"/>
              </a:rPr>
              <a:t> 100% от </a:t>
            </a:r>
            <a:r>
              <a:rPr lang="bg-BG" sz="1800" dirty="0" smtClean="0">
                <a:latin typeface="Arial Narrow" panose="020B0606020202030204" pitchFamily="34" charset="0"/>
              </a:rPr>
              <a:t>ICAEW два от шестте модула от първо </a:t>
            </a:r>
            <a:r>
              <a:rPr lang="bg-BG" sz="1800" dirty="0" err="1" smtClean="0">
                <a:latin typeface="Arial Narrow" panose="020B0606020202030204" pitchFamily="34" charset="0"/>
              </a:rPr>
              <a:t>сертификационно</a:t>
            </a:r>
            <a:r>
              <a:rPr lang="bg-BG" sz="1800" dirty="0" smtClean="0">
                <a:latin typeface="Arial Narrow" panose="020B0606020202030204" pitchFamily="34" charset="0"/>
              </a:rPr>
              <a:t> ниво: </a:t>
            </a:r>
            <a:r>
              <a:rPr lang="ru-RU" sz="1800" dirty="0" smtClean="0">
                <a:latin typeface="Arial Narrow" panose="020B0606020202030204" pitchFamily="34" charset="0"/>
              </a:rPr>
              <a:t>“</a:t>
            </a:r>
            <a:r>
              <a:rPr lang="en-US" sz="1800" dirty="0" smtClean="0">
                <a:latin typeface="Arial Narrow" panose="020B0606020202030204" pitchFamily="34" charset="0"/>
              </a:rPr>
              <a:t>Assurance</a:t>
            </a:r>
            <a:r>
              <a:rPr lang="ru-RU" sz="1800" dirty="0" smtClean="0">
                <a:latin typeface="Arial Narrow" panose="020B0606020202030204" pitchFamily="34" charset="0"/>
              </a:rPr>
              <a:t>” и “</a:t>
            </a:r>
            <a:r>
              <a:rPr lang="en-US" sz="1800" dirty="0" smtClean="0">
                <a:latin typeface="Arial Narrow" panose="020B0606020202030204" pitchFamily="34" charset="0"/>
              </a:rPr>
              <a:t>Management information</a:t>
            </a:r>
            <a:r>
              <a:rPr lang="ru-RU" sz="1800" dirty="0" smtClean="0">
                <a:latin typeface="Arial Narrow" panose="020B0606020202030204" pitchFamily="34" charset="0"/>
              </a:rPr>
              <a:t>”.</a:t>
            </a:r>
            <a:r>
              <a:rPr lang="bg-BG" sz="1800" dirty="0" smtClean="0">
                <a:latin typeface="+mn-lt"/>
              </a:rPr>
              <a:t/>
            </a:r>
            <a:br>
              <a:rPr lang="bg-BG" sz="1800" dirty="0" smtClean="0">
                <a:latin typeface="+mn-lt"/>
              </a:rPr>
            </a:br>
            <a:endParaRPr lang="bg-BG" sz="18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Международно сътрудничество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53F3F3C-A60D-426C-8F94-912700854F7B}" type="slidenum">
              <a:rPr lang="bg-BG" sz="1400"/>
              <a:pPr/>
              <a:t>2</a:t>
            </a:fld>
            <a:endParaRPr lang="bg-BG" sz="1400"/>
          </a:p>
        </p:txBody>
      </p:sp>
    </p:spTree>
    <p:extLst>
      <p:ext uri="{BB962C8B-B14F-4D97-AF65-F5344CB8AC3E}">
        <p14:creationId xmlns:p14="http://schemas.microsoft.com/office/powerpoint/2010/main" val="405196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827088" y="620713"/>
            <a:ext cx="7489825" cy="5551487"/>
          </a:xfrm>
        </p:spPr>
        <p:txBody>
          <a:bodyPr/>
          <a:lstStyle/>
          <a:p>
            <a:r>
              <a:rPr lang="ru-RU" altLang="bg-BG" sz="1400" smtClean="0">
                <a:solidFill>
                  <a:schemeClr val="accent1"/>
                </a:solidFill>
                <a:latin typeface="Arial Narrow" pitchFamily="34" charset="0"/>
              </a:rPr>
              <a:t/>
            </a:r>
            <a:br>
              <a:rPr lang="ru-RU" altLang="bg-BG" sz="1400" smtClean="0">
                <a:solidFill>
                  <a:schemeClr val="accent1"/>
                </a:solidFill>
                <a:latin typeface="Arial Narrow" pitchFamily="34" charset="0"/>
              </a:rPr>
            </a:br>
            <a:r>
              <a:rPr lang="ru-RU" altLang="bg-BG" sz="1400" smtClean="0">
                <a:solidFill>
                  <a:schemeClr val="accent1"/>
                </a:solidFill>
                <a:latin typeface="Arial Narrow" pitchFamily="34" charset="0"/>
              </a:rPr>
              <a:t/>
            </a:r>
            <a:br>
              <a:rPr lang="ru-RU" altLang="bg-BG" sz="1400" smtClean="0">
                <a:solidFill>
                  <a:schemeClr val="accent1"/>
                </a:solidFill>
                <a:latin typeface="Arial Narrow" pitchFamily="34" charset="0"/>
              </a:rPr>
            </a:br>
            <a:r>
              <a:rPr lang="ru-RU" altLang="bg-BG" sz="1400" smtClean="0">
                <a:solidFill>
                  <a:schemeClr val="accent1"/>
                </a:solidFill>
                <a:latin typeface="Arial Narrow" pitchFamily="34" charset="0"/>
              </a:rPr>
              <a:t/>
            </a:r>
            <a:br>
              <a:rPr lang="ru-RU" altLang="bg-BG" sz="1400" smtClean="0">
                <a:solidFill>
                  <a:schemeClr val="accent1"/>
                </a:solidFill>
                <a:latin typeface="Arial Narrow" pitchFamily="34" charset="0"/>
              </a:rPr>
            </a:br>
            <a:r>
              <a:rPr lang="ru-RU" altLang="bg-BG" sz="1400" smtClean="0">
                <a:solidFill>
                  <a:schemeClr val="accent1"/>
                </a:solidFill>
                <a:latin typeface="Arial Narrow" pitchFamily="34" charset="0"/>
              </a:rPr>
              <a:t/>
            </a:r>
            <a:br>
              <a:rPr lang="ru-RU" altLang="bg-BG" sz="1400" smtClean="0">
                <a:solidFill>
                  <a:schemeClr val="accent1"/>
                </a:solidFill>
                <a:latin typeface="Arial Narrow" pitchFamily="34" charset="0"/>
              </a:rPr>
            </a:br>
            <a:r>
              <a:rPr lang="ru-RU" altLang="bg-BG" sz="1400" smtClean="0">
                <a:latin typeface="Arial Narrow" pitchFamily="34" charset="0"/>
              </a:rPr>
              <a:t/>
            </a:r>
            <a:br>
              <a:rPr lang="ru-RU" altLang="bg-BG" sz="1400" smtClean="0">
                <a:latin typeface="Arial Narrow" pitchFamily="34" charset="0"/>
              </a:rPr>
            </a:br>
            <a:r>
              <a:rPr lang="ru-RU" altLang="bg-BG" sz="1400" smtClean="0">
                <a:latin typeface="Arial Narrow" pitchFamily="34" charset="0"/>
              </a:rPr>
              <a:t/>
            </a:r>
            <a:br>
              <a:rPr lang="ru-RU" altLang="bg-BG" sz="1400" smtClean="0">
                <a:latin typeface="Arial Narrow" pitchFamily="34" charset="0"/>
              </a:rPr>
            </a:br>
            <a:r>
              <a:rPr lang="ru-RU" altLang="bg-BG" sz="1400" smtClean="0">
                <a:latin typeface="Arial Narrow" pitchFamily="34" charset="0"/>
              </a:rPr>
              <a:t/>
            </a:r>
            <a:br>
              <a:rPr lang="ru-RU" altLang="bg-BG" sz="1400" smtClean="0">
                <a:latin typeface="Arial Narrow" pitchFamily="34" charset="0"/>
              </a:rPr>
            </a:br>
            <a:r>
              <a:rPr lang="ru-RU" altLang="bg-BG" sz="1400" smtClean="0">
                <a:latin typeface="Arial Narrow" pitchFamily="34" charset="0"/>
              </a:rPr>
              <a:t/>
            </a:r>
            <a:br>
              <a:rPr lang="ru-RU" altLang="bg-BG" sz="1400" smtClean="0">
                <a:latin typeface="Arial Narrow" pitchFamily="34" charset="0"/>
              </a:rPr>
            </a:br>
            <a:r>
              <a:rPr lang="ru-RU" altLang="bg-BG" sz="1400" smtClean="0">
                <a:latin typeface="Arial Narrow" pitchFamily="34" charset="0"/>
              </a:rPr>
              <a:t/>
            </a:r>
            <a:br>
              <a:rPr lang="ru-RU" altLang="bg-BG" sz="1400" smtClean="0">
                <a:latin typeface="Arial Narrow" pitchFamily="34" charset="0"/>
              </a:rPr>
            </a:br>
            <a:r>
              <a:rPr lang="ru-RU" altLang="bg-BG" sz="1400" smtClean="0">
                <a:latin typeface="Arial Narrow" pitchFamily="34" charset="0"/>
              </a:rPr>
              <a:t/>
            </a:r>
            <a:br>
              <a:rPr lang="ru-RU" altLang="bg-BG" sz="1400" smtClean="0">
                <a:latin typeface="Arial Narrow" pitchFamily="34" charset="0"/>
              </a:rPr>
            </a:br>
            <a:r>
              <a:rPr lang="ru-RU" altLang="bg-BG" sz="1400" smtClean="0">
                <a:latin typeface="Arial Narrow" pitchFamily="34" charset="0"/>
              </a:rPr>
              <a:t/>
            </a:r>
            <a:br>
              <a:rPr lang="ru-RU" altLang="bg-BG" sz="1400" smtClean="0">
                <a:latin typeface="Arial Narrow" pitchFamily="34" charset="0"/>
              </a:rPr>
            </a:br>
            <a:r>
              <a:rPr lang="ru-RU" altLang="bg-BG" sz="1400" smtClean="0">
                <a:latin typeface="Arial Narrow" pitchFamily="34" charset="0"/>
              </a:rPr>
              <a:t/>
            </a:r>
            <a:br>
              <a:rPr lang="ru-RU" altLang="bg-BG" sz="1400" smtClean="0">
                <a:latin typeface="Arial Narrow" pitchFamily="34" charset="0"/>
              </a:rPr>
            </a:br>
            <a:r>
              <a:rPr lang="ru-RU" altLang="bg-BG" sz="1400" smtClean="0">
                <a:latin typeface="Arial Narrow" pitchFamily="34" charset="0"/>
              </a:rPr>
              <a:t/>
            </a:r>
            <a:br>
              <a:rPr lang="ru-RU" altLang="bg-BG" sz="1400" smtClean="0">
                <a:latin typeface="Arial Narrow" pitchFamily="34" charset="0"/>
              </a:rPr>
            </a:br>
            <a:r>
              <a:rPr lang="ru-RU" altLang="bg-BG" sz="1400" smtClean="0">
                <a:latin typeface="Arial Narrow" pitchFamily="34" charset="0"/>
              </a:rPr>
              <a:t/>
            </a:r>
            <a:br>
              <a:rPr lang="ru-RU" altLang="bg-BG" sz="1400" smtClean="0">
                <a:latin typeface="Arial Narrow" pitchFamily="34" charset="0"/>
              </a:rPr>
            </a:br>
            <a:r>
              <a:rPr lang="ru-RU" altLang="bg-BG" sz="1400" smtClean="0">
                <a:latin typeface="Arial Narrow" pitchFamily="34" charset="0"/>
              </a:rPr>
              <a:t/>
            </a:r>
            <a:br>
              <a:rPr lang="ru-RU" altLang="bg-BG" sz="1400" smtClean="0">
                <a:latin typeface="Arial Narrow" pitchFamily="34" charset="0"/>
              </a:rPr>
            </a:br>
            <a:endParaRPr lang="bg-BG" altLang="bg-BG" sz="1400" smtClean="0">
              <a:latin typeface="Arial Narrow" pitchFamily="34" charset="0"/>
            </a:endParaRPr>
          </a:p>
        </p:txBody>
      </p:sp>
      <p:sp>
        <p:nvSpPr>
          <p:cNvPr id="87043" name="TextBox 2"/>
          <p:cNvSpPr txBox="1">
            <a:spLocks noChangeArrowheads="1"/>
          </p:cNvSpPr>
          <p:nvPr/>
        </p:nvSpPr>
        <p:spPr bwMode="auto">
          <a:xfrm>
            <a:off x="2124075" y="0"/>
            <a:ext cx="4103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bg-BG" altLang="bg-BG" sz="2000" b="1" i="1" smtClean="0">
                <a:solidFill>
                  <a:prstClr val="white"/>
                </a:solidFill>
                <a:latin typeface="Arial Narrow" pitchFamily="34" charset="0"/>
              </a:rPr>
              <a:t>Международно сътрудничество</a:t>
            </a:r>
          </a:p>
        </p:txBody>
      </p:sp>
      <p:sp>
        <p:nvSpPr>
          <p:cNvPr id="87044" name="Rectangle 3"/>
          <p:cNvSpPr>
            <a:spLocks noChangeArrowheads="1"/>
          </p:cNvSpPr>
          <p:nvPr/>
        </p:nvSpPr>
        <p:spPr bwMode="auto">
          <a:xfrm>
            <a:off x="611188" y="1341438"/>
            <a:ext cx="7705725" cy="52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bg-BG" b="1" smtClean="0">
                <a:solidFill>
                  <a:srgbClr val="AD0101"/>
                </a:solidFill>
                <a:latin typeface="Arial Narrow" pitchFamily="34" charset="0"/>
              </a:rPr>
              <a:t>Дейност 2 : Съвместни научни форуми с чуждестранни университети</a:t>
            </a:r>
            <a:endParaRPr lang="bg-BG" altLang="bg-BG" smtClean="0">
              <a:solidFill>
                <a:srgbClr val="AD0101"/>
              </a:solidFill>
              <a:latin typeface="Arial Narrow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bg-BG" altLang="bg-BG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bg-BG" i="1" smtClean="0">
                <a:solidFill>
                  <a:prstClr val="black"/>
                </a:solidFill>
                <a:latin typeface="Arial Narrow" pitchFamily="34" charset="0"/>
              </a:rPr>
              <a:t>1. На основание </a:t>
            </a:r>
            <a:r>
              <a:rPr lang="bg-BG" altLang="bg-BG" i="1" smtClean="0">
                <a:solidFill>
                  <a:prstClr val="black"/>
                </a:solidFill>
                <a:latin typeface="Arial Narrow" pitchFamily="34" charset="0"/>
              </a:rPr>
              <a:t>сключените през 2013 г. договори за сътрудничество между УНСС и Полтавский университет економики и торговли </a:t>
            </a:r>
            <a:r>
              <a:rPr lang="ru-RU" altLang="bg-BG" i="1" smtClean="0">
                <a:solidFill>
                  <a:prstClr val="black"/>
                </a:solidFill>
                <a:latin typeface="Arial Narrow" pitchFamily="34" charset="0"/>
              </a:rPr>
              <a:t>(</a:t>
            </a:r>
            <a:r>
              <a:rPr lang="bg-BG" altLang="bg-BG" i="1" smtClean="0">
                <a:solidFill>
                  <a:prstClr val="black"/>
                </a:solidFill>
                <a:latin typeface="Arial Narrow" pitchFamily="34" charset="0"/>
              </a:rPr>
              <a:t>ПУЕТ</a:t>
            </a:r>
            <a:r>
              <a:rPr lang="ru-RU" altLang="bg-BG" i="1" smtClean="0">
                <a:solidFill>
                  <a:prstClr val="black"/>
                </a:solidFill>
                <a:latin typeface="Arial Narrow" pitchFamily="34" charset="0"/>
              </a:rPr>
              <a:t>)</a:t>
            </a:r>
            <a:r>
              <a:rPr lang="bg-BG" altLang="bg-BG" i="1" smtClean="0">
                <a:solidFill>
                  <a:prstClr val="black"/>
                </a:solidFill>
                <a:latin typeface="Arial Narrow" pitchFamily="34" charset="0"/>
              </a:rPr>
              <a:t>, Украйна, и Луцкий национальный технически университет </a:t>
            </a:r>
            <a:r>
              <a:rPr lang="ru-RU" altLang="bg-BG" i="1" smtClean="0">
                <a:solidFill>
                  <a:prstClr val="black"/>
                </a:solidFill>
                <a:latin typeface="Arial Narrow" pitchFamily="34" charset="0"/>
              </a:rPr>
              <a:t>(</a:t>
            </a:r>
            <a:r>
              <a:rPr lang="bg-BG" altLang="bg-BG" i="1" smtClean="0">
                <a:solidFill>
                  <a:prstClr val="black"/>
                </a:solidFill>
                <a:latin typeface="Arial Narrow" pitchFamily="34" charset="0"/>
              </a:rPr>
              <a:t>ЛНТУ</a:t>
            </a:r>
            <a:r>
              <a:rPr lang="ru-RU" altLang="bg-BG" i="1" smtClean="0">
                <a:solidFill>
                  <a:prstClr val="black"/>
                </a:solidFill>
                <a:latin typeface="Arial Narrow" pitchFamily="34" charset="0"/>
              </a:rPr>
              <a:t>)</a:t>
            </a:r>
            <a:r>
              <a:rPr lang="bg-BG" altLang="bg-BG" i="1" smtClean="0">
                <a:solidFill>
                  <a:prstClr val="black"/>
                </a:solidFill>
                <a:latin typeface="Arial Narrow" pitchFamily="34" charset="0"/>
              </a:rPr>
              <a:t>, Украйна, </a:t>
            </a:r>
            <a:r>
              <a:rPr lang="bg-BG" altLang="bg-BG" smtClean="0">
                <a:solidFill>
                  <a:prstClr val="black"/>
                </a:solidFill>
                <a:latin typeface="Arial Narrow" pitchFamily="34" charset="0"/>
              </a:rPr>
              <a:t>бяха реализирани следните резултати: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bg-BG" altLang="bg-BG" smtClean="0">
              <a:solidFill>
                <a:prstClr val="black"/>
              </a:solidFill>
              <a:latin typeface="Arial Narrow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bg-BG" altLang="bg-BG" i="1" smtClean="0">
                <a:solidFill>
                  <a:prstClr val="black"/>
                </a:solidFill>
                <a:latin typeface="Arial Narrow" pitchFamily="34" charset="0"/>
              </a:rPr>
              <a:t>а/ </a:t>
            </a:r>
            <a:r>
              <a:rPr lang="bg-BG" altLang="bg-BG" smtClean="0">
                <a:solidFill>
                  <a:prstClr val="black"/>
                </a:solidFill>
                <a:latin typeface="Arial Narrow" pitchFamily="34" charset="0"/>
              </a:rPr>
              <a:t>УНСС и ФСФ станаха съорганизатори на: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bg-BG" altLang="bg-BG" smtClean="0">
                <a:solidFill>
                  <a:prstClr val="black"/>
                </a:solidFill>
                <a:latin typeface="Arial Narrow" pitchFamily="34" charset="0"/>
              </a:rPr>
              <a:t>-  Шестата научно-практическа конференция на ЛНТУ на тема: “Современные кризисные явления в экономике и проблемы учетного, контрольного и аналитического обеспечения управления предприятием”, проведена на 27.06.2014 г.;/</a:t>
            </a:r>
            <a:r>
              <a:rPr lang="bg-BG" altLang="bg-BG" sz="1400" smtClean="0">
                <a:solidFill>
                  <a:prstClr val="black"/>
                </a:solidFill>
                <a:latin typeface="Arial Narrow" pitchFamily="34" charset="0"/>
              </a:rPr>
              <a:t>включено в международния каталог за научни публикации </a:t>
            </a:r>
            <a:r>
              <a:rPr lang="en-US" altLang="bg-BG" sz="1400" smtClean="0">
                <a:solidFill>
                  <a:prstClr val="black"/>
                </a:solidFill>
                <a:latin typeface="Arial Narrow" pitchFamily="34" charset="0"/>
              </a:rPr>
              <a:t>ISSN International Centre ,Paris,France </a:t>
            </a:r>
            <a:r>
              <a:rPr lang="bg-BG" altLang="bg-BG" sz="1400" smtClean="0">
                <a:solidFill>
                  <a:prstClr val="black"/>
                </a:solidFill>
                <a:latin typeface="Arial Narrow" pitchFamily="34" charset="0"/>
              </a:rPr>
              <a:t> и Рос</a:t>
            </a:r>
            <a:r>
              <a:rPr lang="en-US" altLang="bg-BG" sz="1400" smtClean="0">
                <a:solidFill>
                  <a:prstClr val="black"/>
                </a:solidFill>
                <a:latin typeface="Arial Narrow" pitchFamily="34" charset="0"/>
              </a:rPr>
              <a:t>i</a:t>
            </a:r>
            <a:r>
              <a:rPr lang="bg-BG" altLang="bg-BG" sz="1400" smtClean="0">
                <a:solidFill>
                  <a:prstClr val="black"/>
                </a:solidFill>
                <a:latin typeface="Arial Narrow" pitchFamily="34" charset="0"/>
              </a:rPr>
              <a:t>йський   </a:t>
            </a:r>
            <a:r>
              <a:rPr lang="en-US" altLang="bg-BG" sz="1400" smtClean="0">
                <a:solidFill>
                  <a:prstClr val="black"/>
                </a:solidFill>
                <a:latin typeface="Arial Narrow" pitchFamily="34" charset="0"/>
              </a:rPr>
              <a:t>i</a:t>
            </a:r>
            <a:r>
              <a:rPr lang="bg-BG" altLang="bg-BG" sz="1400" smtClean="0">
                <a:solidFill>
                  <a:prstClr val="black"/>
                </a:solidFill>
                <a:latin typeface="Arial Narrow" pitchFamily="34" charset="0"/>
              </a:rPr>
              <a:t>ндекс  наукового  цитування  , Рос</a:t>
            </a:r>
            <a:r>
              <a:rPr lang="en-US" altLang="bg-BG" sz="1400" smtClean="0">
                <a:solidFill>
                  <a:prstClr val="black"/>
                </a:solidFill>
                <a:latin typeface="Arial Narrow" pitchFamily="34" charset="0"/>
              </a:rPr>
              <a:t>i</a:t>
            </a:r>
            <a:r>
              <a:rPr lang="bg-BG" altLang="bg-BG" sz="1400" smtClean="0">
                <a:solidFill>
                  <a:prstClr val="black"/>
                </a:solidFill>
                <a:latin typeface="Arial Narrow" pitchFamily="34" charset="0"/>
              </a:rPr>
              <a:t>йська  наукова електронна б</a:t>
            </a:r>
            <a:r>
              <a:rPr lang="en-US" altLang="bg-BG" sz="1400" smtClean="0">
                <a:solidFill>
                  <a:prstClr val="black"/>
                </a:solidFill>
                <a:latin typeface="Arial Narrow" pitchFamily="34" charset="0"/>
              </a:rPr>
              <a:t> i</a:t>
            </a:r>
            <a:r>
              <a:rPr lang="bg-BG" altLang="bg-BG" sz="1400" smtClean="0">
                <a:solidFill>
                  <a:prstClr val="black"/>
                </a:solidFill>
                <a:latin typeface="Arial Narrow" pitchFamily="34" charset="0"/>
              </a:rPr>
              <a:t>бл</a:t>
            </a:r>
            <a:r>
              <a:rPr lang="en-US" altLang="bg-BG" sz="1400" smtClean="0">
                <a:solidFill>
                  <a:prstClr val="black"/>
                </a:solidFill>
                <a:latin typeface="Arial Narrow" pitchFamily="34" charset="0"/>
              </a:rPr>
              <a:t> i</a:t>
            </a:r>
            <a:r>
              <a:rPr lang="bg-BG" altLang="bg-BG" sz="1400" smtClean="0">
                <a:solidFill>
                  <a:prstClr val="black"/>
                </a:solidFill>
                <a:latin typeface="Arial Narrow" pitchFamily="34" charset="0"/>
              </a:rPr>
              <a:t>отека/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bg-BG" altLang="bg-BG" smtClean="0">
                <a:solidFill>
                  <a:prstClr val="black"/>
                </a:solidFill>
                <a:latin typeface="Arial Narrow" pitchFamily="34" charset="0"/>
              </a:rPr>
              <a:t> -  Международната научно-практическа конференция на ЛНТУ на младите учени, аспиранти и студенти на тема: “Современные проблемы и перспективы развития учета, анализа и контроля в условиях глобализации экономики”, проведена на 26 април 2014 г.;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bg-BG" altLang="bg-BG" smtClean="0">
              <a:solidFill>
                <a:prstClr val="black"/>
              </a:solidFill>
              <a:latin typeface="Arial Narrow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bg-BG" smtClean="0">
                <a:solidFill>
                  <a:prstClr val="black"/>
                </a:solidFill>
              </a:rPr>
              <a:t> </a:t>
            </a:r>
            <a:endParaRPr lang="bg-BG" altLang="bg-BG" smtClean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34A2B-3440-43FE-A0B8-B9633B97CDE2}" type="slidenum">
              <a:rPr lang="bg-BG" sz="140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3</a:t>
            </a:fld>
            <a:endParaRPr lang="bg-BG" sz="140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bg-BG" b="1" i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endParaRPr lang="bg-B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4</a:t>
            </a:fld>
            <a:endParaRPr lang="bg-BG"/>
          </a:p>
        </p:txBody>
      </p:sp>
      <p:sp>
        <p:nvSpPr>
          <p:cNvPr id="4" name="Rectangle 3"/>
          <p:cNvSpPr/>
          <p:nvPr/>
        </p:nvSpPr>
        <p:spPr>
          <a:xfrm>
            <a:off x="2051720" y="-98231"/>
            <a:ext cx="40823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200" b="1" i="1" dirty="0">
                <a:solidFill>
                  <a:prstClr val="white"/>
                </a:solidFill>
                <a:latin typeface="Arial Narrow" panose="020B0606020202030204" pitchFamily="34" charset="0"/>
                <a:ea typeface="+mj-ea"/>
                <a:cs typeface="+mj-cs"/>
              </a:rPr>
              <a:t>Международно сътрудничество</a:t>
            </a:r>
            <a:endParaRPr lang="bg-BG" dirty="0"/>
          </a:p>
        </p:txBody>
      </p:sp>
      <p:sp>
        <p:nvSpPr>
          <p:cNvPr id="5" name="Rectangle 4"/>
          <p:cNvSpPr/>
          <p:nvPr/>
        </p:nvSpPr>
        <p:spPr>
          <a:xfrm>
            <a:off x="683568" y="692696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dirty="0">
                <a:latin typeface="Arial Narrow" panose="020B0606020202030204" pitchFamily="34" charset="0"/>
              </a:rPr>
              <a:t>б/ С участието на </a:t>
            </a:r>
            <a:r>
              <a:rPr lang="bg-BG" dirty="0" smtClean="0">
                <a:latin typeface="Arial Narrow" panose="020B0606020202030204" pitchFamily="34" charset="0"/>
              </a:rPr>
              <a:t>колеги от ФСФ </a:t>
            </a:r>
            <a:r>
              <a:rPr lang="bg-BG" dirty="0">
                <a:latin typeface="Arial Narrow" panose="020B0606020202030204" pitchFamily="34" charset="0"/>
              </a:rPr>
              <a:t>и 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>
                <a:latin typeface="Arial Narrow" panose="020B0606020202030204" pitchFamily="34" charset="0"/>
              </a:rPr>
              <a:t>от </a:t>
            </a:r>
            <a:r>
              <a:rPr lang="bg-BG" dirty="0" smtClean="0">
                <a:latin typeface="Arial Narrow" panose="020B0606020202030204" pitchFamily="34" charset="0"/>
              </a:rPr>
              <a:t>ЛНТУ, </a:t>
            </a:r>
            <a:r>
              <a:rPr lang="bg-BG" dirty="0">
                <a:latin typeface="Arial Narrow" panose="020B0606020202030204" pitchFamily="34" charset="0"/>
              </a:rPr>
              <a:t>беше издадена </a:t>
            </a:r>
            <a:r>
              <a:rPr lang="bg-BG" dirty="0" smtClean="0">
                <a:latin typeface="Arial Narrow" panose="020B0606020202030204" pitchFamily="34" charset="0"/>
              </a:rPr>
              <a:t> от </a:t>
            </a:r>
            <a:r>
              <a:rPr lang="bg-BG" dirty="0">
                <a:latin typeface="Arial Narrow" panose="020B0606020202030204" pitchFamily="34" charset="0"/>
              </a:rPr>
              <a:t>ЛНТУ </a:t>
            </a:r>
            <a:r>
              <a:rPr lang="bg-BG" dirty="0" smtClean="0">
                <a:latin typeface="Arial Narrow" panose="020B0606020202030204" pitchFamily="34" charset="0"/>
              </a:rPr>
              <a:t>колективна монография </a:t>
            </a:r>
            <a:r>
              <a:rPr lang="bg-BG" dirty="0">
                <a:latin typeface="Arial Narrow" panose="020B0606020202030204" pitchFamily="34" charset="0"/>
              </a:rPr>
              <a:t>на тема: “</a:t>
            </a:r>
            <a:r>
              <a:rPr lang="bg-BG" dirty="0" err="1">
                <a:latin typeface="Arial Narrow" panose="020B0606020202030204" pitchFamily="34" charset="0"/>
              </a:rPr>
              <a:t>Учет</a:t>
            </a:r>
            <a:r>
              <a:rPr lang="bg-BG" dirty="0">
                <a:latin typeface="Arial Narrow" panose="020B0606020202030204" pitchFamily="34" charset="0"/>
              </a:rPr>
              <a:t>, анализ и </a:t>
            </a:r>
            <a:r>
              <a:rPr lang="bg-BG" dirty="0" err="1">
                <a:latin typeface="Arial Narrow" panose="020B0606020202030204" pitchFamily="34" charset="0"/>
              </a:rPr>
              <a:t>контролы</a:t>
            </a:r>
            <a:r>
              <a:rPr lang="bg-BG" dirty="0">
                <a:latin typeface="Arial Narrow" panose="020B0606020202030204" pitchFamily="34" charset="0"/>
              </a:rPr>
              <a:t>:теория и практика”, м. </a:t>
            </a:r>
            <a:r>
              <a:rPr lang="bg-BG" dirty="0" smtClean="0">
                <a:latin typeface="Arial Narrow" panose="020B0606020202030204" pitchFamily="34" charset="0"/>
              </a:rPr>
              <a:t>юли </a:t>
            </a:r>
            <a:r>
              <a:rPr lang="bg-BG" dirty="0">
                <a:latin typeface="Arial Narrow" panose="020B0606020202030204" pitchFamily="34" charset="0"/>
              </a:rPr>
              <a:t>2014 г</a:t>
            </a:r>
            <a:r>
              <a:rPr lang="bg-BG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bg-BG" dirty="0">
              <a:latin typeface="Arial Narrow" panose="020B0606020202030204" pitchFamily="34" charset="0"/>
            </a:endParaRPr>
          </a:p>
          <a:p>
            <a:pPr algn="just"/>
            <a:r>
              <a:rPr lang="bg-BG" dirty="0">
                <a:latin typeface="Arial Narrow" panose="020B0606020202030204" pitchFamily="34" charset="0"/>
              </a:rPr>
              <a:t>в/ </a:t>
            </a:r>
            <a:r>
              <a:rPr lang="bg-BG" dirty="0" err="1">
                <a:latin typeface="Arial Narrow" panose="020B0606020202030204" pitchFamily="34" charset="0"/>
              </a:rPr>
              <a:t>Полтавский</a:t>
            </a:r>
            <a:r>
              <a:rPr lang="bg-BG" dirty="0">
                <a:latin typeface="Arial Narrow" panose="020B0606020202030204" pitchFamily="34" charset="0"/>
              </a:rPr>
              <a:t> университет </a:t>
            </a:r>
            <a:r>
              <a:rPr lang="bg-BG" dirty="0" err="1">
                <a:latin typeface="Arial Narrow" panose="020B0606020202030204" pitchFamily="34" charset="0"/>
              </a:rPr>
              <a:t>економики</a:t>
            </a:r>
            <a:r>
              <a:rPr lang="bg-BG" dirty="0">
                <a:latin typeface="Arial Narrow" panose="020B0606020202030204" pitchFamily="34" charset="0"/>
              </a:rPr>
              <a:t> и </a:t>
            </a:r>
            <a:r>
              <a:rPr lang="bg-BG" dirty="0" err="1">
                <a:latin typeface="Arial Narrow" panose="020B0606020202030204" pitchFamily="34" charset="0"/>
              </a:rPr>
              <a:t>торговли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</a:rPr>
              <a:t>(</a:t>
            </a:r>
            <a:r>
              <a:rPr lang="bg-BG" dirty="0">
                <a:latin typeface="Arial Narrow" panose="020B0606020202030204" pitchFamily="34" charset="0"/>
              </a:rPr>
              <a:t>ПУЕТ</a:t>
            </a:r>
            <a:r>
              <a:rPr lang="ru-RU" dirty="0">
                <a:latin typeface="Arial Narrow" panose="020B0606020202030204" pitchFamily="34" charset="0"/>
              </a:rPr>
              <a:t>)</a:t>
            </a:r>
            <a:r>
              <a:rPr lang="bg-BG" dirty="0">
                <a:latin typeface="Arial Narrow" panose="020B0606020202030204" pitchFamily="34" charset="0"/>
              </a:rPr>
              <a:t> и </a:t>
            </a:r>
            <a:r>
              <a:rPr lang="bg-BG" dirty="0" err="1">
                <a:latin typeface="Arial Narrow" panose="020B0606020202030204" pitchFamily="34" charset="0"/>
              </a:rPr>
              <a:t>Луцкий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err="1">
                <a:latin typeface="Arial Narrow" panose="020B0606020202030204" pitchFamily="34" charset="0"/>
              </a:rPr>
              <a:t>национальный</a:t>
            </a:r>
            <a:r>
              <a:rPr lang="bg-BG" dirty="0">
                <a:latin typeface="Arial Narrow" panose="020B0606020202030204" pitchFamily="34" charset="0"/>
              </a:rPr>
              <a:t> технически университет </a:t>
            </a:r>
            <a:r>
              <a:rPr lang="ru-RU" dirty="0">
                <a:latin typeface="Arial Narrow" panose="020B0606020202030204" pitchFamily="34" charset="0"/>
              </a:rPr>
              <a:t>(</a:t>
            </a:r>
            <a:r>
              <a:rPr lang="bg-BG" dirty="0">
                <a:latin typeface="Arial Narrow" panose="020B0606020202030204" pitchFamily="34" charset="0"/>
              </a:rPr>
              <a:t>ЛНТУ</a:t>
            </a:r>
            <a:r>
              <a:rPr lang="ru-RU" dirty="0">
                <a:latin typeface="Arial Narrow" panose="020B0606020202030204" pitchFamily="34" charset="0"/>
              </a:rPr>
              <a:t>)</a:t>
            </a:r>
            <a:r>
              <a:rPr lang="bg-BG" dirty="0">
                <a:latin typeface="Arial Narrow" panose="020B0606020202030204" pitchFamily="34" charset="0"/>
              </a:rPr>
              <a:t> са съорганизатори на Десетата юбилейна международна конференция на младите учени, организирана от ФСФ и проведена на 13.11.2014 г.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2719178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g-BG" dirty="0" smtClean="0">
              <a:latin typeface="Arial Narrow" panose="020B0606020202030204" pitchFamily="34" charset="0"/>
            </a:endParaRPr>
          </a:p>
          <a:p>
            <a:pPr algn="just"/>
            <a:endParaRPr lang="bg-BG" dirty="0">
              <a:latin typeface="Arial Narrow" panose="020B0606020202030204" pitchFamily="34" charset="0"/>
            </a:endParaRPr>
          </a:p>
          <a:p>
            <a:pPr algn="just"/>
            <a:r>
              <a:rPr lang="bg-BG" dirty="0" smtClean="0">
                <a:latin typeface="Arial Narrow" panose="020B0606020202030204" pitchFamily="34" charset="0"/>
              </a:rPr>
              <a:t>2. </a:t>
            </a:r>
            <a:r>
              <a:rPr lang="bg-BG" i="1" dirty="0" smtClean="0">
                <a:latin typeface="Arial Narrow" panose="020B0606020202030204" pitchFamily="34" charset="0"/>
              </a:rPr>
              <a:t>В </a:t>
            </a:r>
            <a:r>
              <a:rPr lang="bg-BG" i="1" dirty="0">
                <a:latin typeface="Arial Narrow" panose="020B0606020202030204" pitchFamily="34" charset="0"/>
              </a:rPr>
              <a:t>рамките на сключен договор за съвместно сътрудничество между УНСС и Университета на гр. Болоня, Италия, с координатор доц. д-р М. Михайлова: </a:t>
            </a:r>
            <a:endParaRPr lang="bg-BG" i="1" dirty="0" smtClean="0">
              <a:latin typeface="Arial Narrow" panose="020B0606020202030204" pitchFamily="34" charset="0"/>
            </a:endParaRPr>
          </a:p>
          <a:p>
            <a:pPr algn="just"/>
            <a:endParaRPr lang="bg-BG" dirty="0">
              <a:latin typeface="Arial Narrow" panose="020B0606020202030204" pitchFamily="34" charset="0"/>
            </a:endParaRPr>
          </a:p>
          <a:p>
            <a:pPr algn="just"/>
            <a:r>
              <a:rPr lang="bg-BG" dirty="0">
                <a:latin typeface="Arial Narrow" panose="020B0606020202030204" pitchFamily="34" charset="0"/>
              </a:rPr>
              <a:t>а/ През м. февруари 2014 г. беше проведен семинар на тема: “Данъчно облагане и финансови отчети Италия-България”. Съорганизатори на научната проява бяха: УНСС, Университета на гр. Болоня, Италия, и </a:t>
            </a:r>
            <a:r>
              <a:rPr lang="bg-BG" dirty="0" err="1">
                <a:latin typeface="Arial Narrow" panose="020B0606020202030204" pitchFamily="34" charset="0"/>
              </a:rPr>
              <a:t>Конфиндустрия</a:t>
            </a:r>
            <a:r>
              <a:rPr lang="bg-BG" dirty="0">
                <a:latin typeface="Arial Narrow" panose="020B0606020202030204" pitchFamily="34" charset="0"/>
              </a:rPr>
              <a:t> България. </a:t>
            </a:r>
            <a:endParaRPr lang="bg-BG" dirty="0" smtClean="0">
              <a:latin typeface="Arial Narrow" panose="020B0606020202030204" pitchFamily="34" charset="0"/>
            </a:endParaRPr>
          </a:p>
          <a:p>
            <a:pPr algn="just"/>
            <a:endParaRPr lang="bg-BG" dirty="0">
              <a:latin typeface="Arial Narrow" panose="020B0606020202030204" pitchFamily="34" charset="0"/>
            </a:endParaRPr>
          </a:p>
          <a:p>
            <a:pPr algn="just"/>
            <a:r>
              <a:rPr lang="bg-BG" dirty="0">
                <a:latin typeface="Arial Narrow" panose="020B0606020202030204" pitchFamily="34" charset="0"/>
              </a:rPr>
              <a:t>б/ Университетът на гр. Болоня, Италия, е съорганизатор и на Десетата юбилейна международна конференция на младите учени, организирана от ФСФ и проведена на 13.11.2014 г.</a:t>
            </a:r>
          </a:p>
        </p:txBody>
      </p:sp>
    </p:spTree>
    <p:extLst>
      <p:ext uri="{BB962C8B-B14F-4D97-AF65-F5344CB8AC3E}">
        <p14:creationId xmlns:p14="http://schemas.microsoft.com/office/powerpoint/2010/main" val="78536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488832" cy="555151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400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400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4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400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400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400" dirty="0" smtClean="0"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latin typeface="Arial Narrow" panose="020B0606020202030204" pitchFamily="34" charset="0"/>
              </a:rPr>
            </a:br>
            <a:r>
              <a:rPr lang="ru-RU" sz="1400" dirty="0">
                <a:latin typeface="Arial Narrow" panose="020B0606020202030204" pitchFamily="34" charset="0"/>
              </a:rPr>
              <a:t/>
            </a:r>
            <a:br>
              <a:rPr lang="ru-RU" sz="1400" dirty="0">
                <a:latin typeface="Arial Narrow" panose="020B0606020202030204" pitchFamily="34" charset="0"/>
              </a:rPr>
            </a:br>
            <a:r>
              <a:rPr lang="ru-RU" sz="1400" dirty="0" smtClean="0"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latin typeface="Arial Narrow" panose="020B0606020202030204" pitchFamily="34" charset="0"/>
              </a:rPr>
            </a:br>
            <a:r>
              <a:rPr lang="ru-RU" sz="1400" dirty="0">
                <a:latin typeface="Arial Narrow" panose="020B0606020202030204" pitchFamily="34" charset="0"/>
              </a:rPr>
              <a:t/>
            </a:r>
            <a:br>
              <a:rPr lang="ru-RU" sz="1400" dirty="0">
                <a:latin typeface="Arial Narrow" panose="020B0606020202030204" pitchFamily="34" charset="0"/>
              </a:rPr>
            </a:br>
            <a:r>
              <a:rPr lang="ru-RU" sz="1400" dirty="0" smtClean="0"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latin typeface="Arial Narrow" panose="020B0606020202030204" pitchFamily="34" charset="0"/>
              </a:rPr>
            </a:br>
            <a:r>
              <a:rPr lang="ru-RU" sz="1400" dirty="0">
                <a:latin typeface="Arial Narrow" panose="020B0606020202030204" pitchFamily="34" charset="0"/>
              </a:rPr>
              <a:t/>
            </a:r>
            <a:br>
              <a:rPr lang="ru-RU" sz="1400" dirty="0">
                <a:latin typeface="Arial Narrow" panose="020B0606020202030204" pitchFamily="34" charset="0"/>
              </a:rPr>
            </a:br>
            <a:r>
              <a:rPr lang="ru-RU" sz="1400" dirty="0" smtClean="0"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latin typeface="Arial Narrow" panose="020B0606020202030204" pitchFamily="34" charset="0"/>
              </a:rPr>
            </a:br>
            <a:r>
              <a:rPr lang="ru-RU" sz="1400" dirty="0">
                <a:latin typeface="Arial Narrow" panose="020B0606020202030204" pitchFamily="34" charset="0"/>
              </a:rPr>
              <a:t/>
            </a:r>
            <a:br>
              <a:rPr lang="ru-RU" sz="1400" dirty="0">
                <a:latin typeface="Arial Narrow" panose="020B0606020202030204" pitchFamily="34" charset="0"/>
              </a:rPr>
            </a:br>
            <a:r>
              <a:rPr lang="ru-RU" sz="1400" dirty="0" smtClean="0"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latin typeface="Arial Narrow" panose="020B0606020202030204" pitchFamily="34" charset="0"/>
              </a:rPr>
            </a:br>
            <a:r>
              <a:rPr lang="ru-RU" sz="1400" dirty="0">
                <a:latin typeface="Arial Narrow" panose="020B0606020202030204" pitchFamily="34" charset="0"/>
              </a:rPr>
              <a:t/>
            </a:r>
            <a:br>
              <a:rPr lang="ru-RU" sz="1400" dirty="0">
                <a:latin typeface="Arial Narrow" panose="020B0606020202030204" pitchFamily="34" charset="0"/>
              </a:rPr>
            </a:br>
            <a:r>
              <a:rPr lang="ru-RU" sz="1400" dirty="0">
                <a:latin typeface="Arial Narrow" panose="020B0606020202030204" pitchFamily="34" charset="0"/>
              </a:rPr>
              <a:t/>
            </a:r>
            <a:br>
              <a:rPr lang="ru-RU" sz="1400" dirty="0">
                <a:latin typeface="Arial Narrow" panose="020B0606020202030204" pitchFamily="34" charset="0"/>
              </a:rPr>
            </a:br>
            <a:endParaRPr lang="bg-BG" sz="1400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0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i="1" dirty="0">
                <a:solidFill>
                  <a:prstClr val="white"/>
                </a:solidFill>
                <a:latin typeface="Arial Narrow" panose="020B0606020202030204" pitchFamily="34" charset="0"/>
              </a:rPr>
              <a:t>Международно сътрудничество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1340768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AD0101"/>
                </a:solidFill>
                <a:latin typeface="Arial Narrow" panose="020B0606020202030204" pitchFamily="34" charset="0"/>
              </a:rPr>
              <a:t>Дейност</a:t>
            </a:r>
            <a:r>
              <a:rPr lang="ru-RU" b="1" dirty="0">
                <a:solidFill>
                  <a:srgbClr val="AD0101"/>
                </a:solidFill>
                <a:latin typeface="Arial Narrow" panose="020B0606020202030204" pitchFamily="34" charset="0"/>
              </a:rPr>
              <a:t> 2 : </a:t>
            </a:r>
            <a:r>
              <a:rPr lang="ru-RU" b="1" dirty="0" err="1">
                <a:solidFill>
                  <a:srgbClr val="AD0101"/>
                </a:solidFill>
                <a:latin typeface="Arial Narrow" panose="020B0606020202030204" pitchFamily="34" charset="0"/>
              </a:rPr>
              <a:t>Съвместни</a:t>
            </a:r>
            <a:r>
              <a:rPr lang="ru-RU" b="1" dirty="0">
                <a:solidFill>
                  <a:srgbClr val="AD0101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rgbClr val="AD0101"/>
                </a:solidFill>
                <a:latin typeface="Arial Narrow" panose="020B0606020202030204" pitchFamily="34" charset="0"/>
              </a:rPr>
              <a:t>научни</a:t>
            </a:r>
            <a:r>
              <a:rPr lang="ru-RU" b="1" dirty="0">
                <a:solidFill>
                  <a:srgbClr val="AD0101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rgbClr val="AD0101"/>
                </a:solidFill>
                <a:latin typeface="Arial Narrow" panose="020B0606020202030204" pitchFamily="34" charset="0"/>
              </a:rPr>
              <a:t>форуми</a:t>
            </a:r>
            <a:r>
              <a:rPr lang="ru-RU" b="1" dirty="0">
                <a:solidFill>
                  <a:srgbClr val="AD0101"/>
                </a:solidFill>
                <a:latin typeface="Arial Narrow" panose="020B0606020202030204" pitchFamily="34" charset="0"/>
              </a:rPr>
              <a:t> с </a:t>
            </a:r>
            <a:r>
              <a:rPr lang="ru-RU" b="1" dirty="0" err="1">
                <a:solidFill>
                  <a:srgbClr val="AD0101"/>
                </a:solidFill>
                <a:latin typeface="Arial Narrow" panose="020B0606020202030204" pitchFamily="34" charset="0"/>
              </a:rPr>
              <a:t>чуждестранни</a:t>
            </a:r>
            <a:r>
              <a:rPr lang="ru-RU" b="1" dirty="0">
                <a:solidFill>
                  <a:srgbClr val="AD0101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rgbClr val="AD0101"/>
                </a:solidFill>
                <a:latin typeface="Arial Narrow" panose="020B0606020202030204" pitchFamily="34" charset="0"/>
              </a:rPr>
              <a:t>университети</a:t>
            </a:r>
            <a:endParaRPr lang="bg-BG" dirty="0">
              <a:solidFill>
                <a:srgbClr val="AD0101"/>
              </a:solidFill>
              <a:latin typeface="Arial Narrow" panose="020B0606020202030204" pitchFamily="34" charset="0"/>
            </a:endParaRPr>
          </a:p>
          <a:p>
            <a:endParaRPr lang="bg-B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1. На </a:t>
            </a:r>
            <a:r>
              <a:rPr lang="ru-RU" i="1" dirty="0">
                <a:solidFill>
                  <a:prstClr val="black"/>
                </a:solidFill>
                <a:latin typeface="Arial Narrow" panose="020B0606020202030204" pitchFamily="34" charset="0"/>
              </a:rPr>
              <a:t>основание </a:t>
            </a:r>
            <a:r>
              <a:rPr lang="bg-BG" i="1" dirty="0">
                <a:solidFill>
                  <a:prstClr val="black"/>
                </a:solidFill>
                <a:latin typeface="Arial Narrow" panose="020B0606020202030204" pitchFamily="34" charset="0"/>
              </a:rPr>
              <a:t>сключените през 2013 г. договори за сътрудничество между УНСС и </a:t>
            </a:r>
            <a:r>
              <a:rPr lang="bg-BG" i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Полтавский</a:t>
            </a:r>
            <a:r>
              <a:rPr lang="bg-BG" i="1" dirty="0">
                <a:solidFill>
                  <a:prstClr val="black"/>
                </a:solidFill>
                <a:latin typeface="Arial Narrow" panose="020B0606020202030204" pitchFamily="34" charset="0"/>
              </a:rPr>
              <a:t> университет </a:t>
            </a:r>
            <a:r>
              <a:rPr lang="bg-BG" i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економики</a:t>
            </a:r>
            <a:r>
              <a:rPr lang="bg-BG" i="1" dirty="0">
                <a:solidFill>
                  <a:prstClr val="black"/>
                </a:solidFill>
                <a:latin typeface="Arial Narrow" panose="020B0606020202030204" pitchFamily="34" charset="0"/>
              </a:rPr>
              <a:t> и </a:t>
            </a:r>
            <a:r>
              <a:rPr lang="bg-BG" i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торговли</a:t>
            </a:r>
            <a:r>
              <a:rPr lang="bg-BG" i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i="1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bg-BG" i="1" dirty="0">
                <a:solidFill>
                  <a:prstClr val="black"/>
                </a:solidFill>
                <a:latin typeface="Arial Narrow" panose="020B0606020202030204" pitchFamily="34" charset="0"/>
              </a:rPr>
              <a:t>ПУЕТ</a:t>
            </a:r>
            <a:r>
              <a:rPr lang="ru-RU" i="1" dirty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  <a:r>
              <a:rPr lang="bg-BG" i="1" dirty="0">
                <a:solidFill>
                  <a:prstClr val="black"/>
                </a:solidFill>
                <a:latin typeface="Arial Narrow" panose="020B0606020202030204" pitchFamily="34" charset="0"/>
              </a:rPr>
              <a:t>, Украйна, и </a:t>
            </a:r>
            <a:r>
              <a:rPr lang="bg-BG" i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Луцкий</a:t>
            </a:r>
            <a:r>
              <a:rPr lang="bg-BG" i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bg-BG" i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национальный</a:t>
            </a:r>
            <a:r>
              <a:rPr lang="bg-BG" i="1" dirty="0">
                <a:solidFill>
                  <a:prstClr val="black"/>
                </a:solidFill>
                <a:latin typeface="Arial Narrow" panose="020B0606020202030204" pitchFamily="34" charset="0"/>
              </a:rPr>
              <a:t> технически университет </a:t>
            </a:r>
            <a:r>
              <a:rPr lang="ru-RU" i="1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bg-BG" i="1" dirty="0">
                <a:solidFill>
                  <a:prstClr val="black"/>
                </a:solidFill>
                <a:latin typeface="Arial Narrow" panose="020B0606020202030204" pitchFamily="34" charset="0"/>
              </a:rPr>
              <a:t>ЛНТУ</a:t>
            </a:r>
            <a:r>
              <a:rPr lang="ru-RU" i="1" dirty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  <a:r>
              <a:rPr lang="bg-BG" i="1" dirty="0">
                <a:solidFill>
                  <a:prstClr val="black"/>
                </a:solidFill>
                <a:latin typeface="Arial Narrow" panose="020B0606020202030204" pitchFamily="34" charset="0"/>
              </a:rPr>
              <a:t>, Украйна</a:t>
            </a:r>
            <a:r>
              <a:rPr lang="bg-BG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бяха реализирани следните резултати: </a:t>
            </a:r>
            <a:endParaRPr lang="bg-B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/>
            <a:endParaRPr lang="bg-BG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r>
              <a:rPr lang="bg-BG" i="1" dirty="0">
                <a:solidFill>
                  <a:prstClr val="black"/>
                </a:solidFill>
                <a:latin typeface="Arial Narrow" panose="020B0606020202030204" pitchFamily="34" charset="0"/>
              </a:rPr>
              <a:t>а/ 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УНСС и ФСФ станаха съорганизатори на</a:t>
            </a:r>
            <a:r>
              <a:rPr lang="bg-B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:</a:t>
            </a:r>
            <a:endParaRPr lang="bg-BG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-  Шестата научно-практическа конференция на ЛНТУ на тема: “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Современные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кризисные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 явления в 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экономике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 и 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проблемы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учетного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контрольного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 и 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аналитического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обеспечения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 управления 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предприятием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”, проведена на 27.06.2014 г.;</a:t>
            </a:r>
          </a:p>
          <a:p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 -  Международната научно-практическа конференция на ЛНТУ на младите учени, аспиранти и студенти на тема: “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Современные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проблемы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 и 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перспективы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 развития 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учета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, анализа и 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контроля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 в 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условиях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 глобализации </a:t>
            </a:r>
            <a:r>
              <a:rPr lang="bg-BG" dirty="0" err="1">
                <a:solidFill>
                  <a:prstClr val="black"/>
                </a:solidFill>
                <a:latin typeface="Arial Narrow" panose="020B0606020202030204" pitchFamily="34" charset="0"/>
              </a:rPr>
              <a:t>экономики</a:t>
            </a:r>
            <a:r>
              <a:rPr lang="bg-BG" dirty="0">
                <a:solidFill>
                  <a:prstClr val="black"/>
                </a:solidFill>
                <a:latin typeface="Arial Narrow" panose="020B0606020202030204" pitchFamily="34" charset="0"/>
              </a:rPr>
              <a:t>”, проведена на 26 април 2014 г.;</a:t>
            </a:r>
          </a:p>
          <a:p>
            <a:endParaRPr lang="bg-B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r>
              <a:rPr lang="ru-RU" dirty="0">
                <a:solidFill>
                  <a:prstClr val="black"/>
                </a:solidFill>
              </a:rPr>
              <a:t> </a:t>
            </a:r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53F3F3C-A60D-426C-8F94-912700854F7B}" type="slidenum">
              <a:rPr lang="bg-BG" sz="140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</a:t>
            </a:fld>
            <a:endParaRPr lang="bg-BG" sz="140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6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533546"/>
            <a:ext cx="7511876" cy="504056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Дейност</a:t>
            </a:r>
            <a:r>
              <a:rPr lang="ru-RU" sz="16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3: </a:t>
            </a:r>
            <a:r>
              <a:rPr lang="ru-RU" sz="16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Други</a:t>
            </a:r>
            <a:r>
              <a:rPr lang="ru-RU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насоки</a:t>
            </a:r>
            <a:r>
              <a:rPr lang="ru-RU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на работа по </a:t>
            </a:r>
            <a:r>
              <a:rPr lang="ru-RU" sz="16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международно</a:t>
            </a:r>
            <a:r>
              <a:rPr lang="ru-RU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сътрудничество</a:t>
            </a:r>
            <a:endParaRPr lang="bg-BG" sz="1600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0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Международно сътрудничество</a:t>
            </a:r>
            <a:endParaRPr lang="bg-BG" sz="20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53F3F3C-A60D-426C-8F94-912700854F7B}" type="slidenum">
              <a:rPr lang="bg-BG" sz="1400"/>
              <a:pPr/>
              <a:t>6</a:t>
            </a:fld>
            <a:endParaRPr lang="bg-BG" sz="1400"/>
          </a:p>
        </p:txBody>
      </p:sp>
      <p:sp>
        <p:nvSpPr>
          <p:cNvPr id="5" name="Rectangle 4"/>
          <p:cNvSpPr/>
          <p:nvPr/>
        </p:nvSpPr>
        <p:spPr>
          <a:xfrm>
            <a:off x="755576" y="836712"/>
            <a:ext cx="73985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 Narrow" panose="020B0606020202030204" pitchFamily="34" charset="0"/>
              </a:rPr>
              <a:t>3. </a:t>
            </a:r>
            <a:r>
              <a:rPr lang="ru-RU" i="1" dirty="0" smtClean="0">
                <a:latin typeface="Arial Narrow" panose="020B0606020202030204" pitchFamily="34" charset="0"/>
              </a:rPr>
              <a:t>ФСФ </a:t>
            </a:r>
            <a:r>
              <a:rPr lang="ru-RU" i="1" dirty="0">
                <a:latin typeface="Arial Narrow" panose="020B0606020202030204" pitchFamily="34" charset="0"/>
              </a:rPr>
              <a:t>стана </a:t>
            </a:r>
            <a:r>
              <a:rPr lang="ru-RU" i="1" dirty="0" err="1">
                <a:latin typeface="Arial Narrow" panose="020B0606020202030204" pitchFamily="34" charset="0"/>
              </a:rPr>
              <a:t>съорганизатор</a:t>
            </a:r>
            <a:r>
              <a:rPr lang="ru-RU" i="1" dirty="0">
                <a:latin typeface="Arial Narrow" panose="020B0606020202030204" pitchFamily="34" charset="0"/>
              </a:rPr>
              <a:t> на </a:t>
            </a:r>
            <a:r>
              <a:rPr lang="ru-RU" i="1" dirty="0" err="1">
                <a:latin typeface="Arial Narrow" panose="020B0606020202030204" pitchFamily="34" charset="0"/>
              </a:rPr>
              <a:t>Международна</a:t>
            </a:r>
            <a:r>
              <a:rPr lang="ru-RU" i="1" dirty="0">
                <a:latin typeface="Arial Narrow" panose="020B0606020202030204" pitchFamily="34" charset="0"/>
              </a:rPr>
              <a:t> интернет конференция</a:t>
            </a:r>
            <a:r>
              <a:rPr lang="ru-RU" dirty="0">
                <a:latin typeface="Arial Narrow" panose="020B0606020202030204" pitchFamily="34" charset="0"/>
              </a:rPr>
              <a:t>, </a:t>
            </a:r>
            <a:r>
              <a:rPr lang="ru-RU" dirty="0" err="1">
                <a:latin typeface="Arial Narrow" panose="020B0606020202030204" pitchFamily="34" charset="0"/>
              </a:rPr>
              <a:t>организирана</a:t>
            </a:r>
            <a:r>
              <a:rPr lang="ru-RU" dirty="0">
                <a:latin typeface="Arial Narrow" panose="020B0606020202030204" pitchFamily="34" charset="0"/>
              </a:rPr>
              <a:t> от </a:t>
            </a:r>
            <a:r>
              <a:rPr lang="ru-RU" dirty="0" err="1">
                <a:latin typeface="Arial Narrow" panose="020B0606020202030204" pitchFamily="34" charset="0"/>
              </a:rPr>
              <a:t>Федерацията</a:t>
            </a:r>
            <a:r>
              <a:rPr lang="ru-RU" dirty="0">
                <a:latin typeface="Arial Narrow" panose="020B0606020202030204" pitchFamily="34" charset="0"/>
              </a:rPr>
              <a:t> на </a:t>
            </a:r>
            <a:r>
              <a:rPr lang="ru-RU" dirty="0" err="1">
                <a:latin typeface="Arial Narrow" panose="020B0606020202030204" pitchFamily="34" charset="0"/>
              </a:rPr>
              <a:t>професионалните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счетоводители</a:t>
            </a:r>
            <a:r>
              <a:rPr lang="ru-RU" dirty="0">
                <a:latin typeface="Arial Narrow" panose="020B0606020202030204" pitchFamily="34" charset="0"/>
              </a:rPr>
              <a:t> и </a:t>
            </a:r>
            <a:r>
              <a:rPr lang="ru-RU" dirty="0" err="1">
                <a:latin typeface="Arial Narrow" panose="020B0606020202030204" pitchFamily="34" charset="0"/>
              </a:rPr>
              <a:t>одитори</a:t>
            </a:r>
            <a:r>
              <a:rPr lang="ru-RU" dirty="0">
                <a:latin typeface="Arial Narrow" panose="020B0606020202030204" pitchFamily="34" charset="0"/>
              </a:rPr>
              <a:t> на </a:t>
            </a:r>
            <a:r>
              <a:rPr lang="ru-RU" dirty="0" err="1">
                <a:latin typeface="Arial Narrow" panose="020B0606020202030204" pitchFamily="34" charset="0"/>
              </a:rPr>
              <a:t>Украйна</a:t>
            </a:r>
            <a:r>
              <a:rPr lang="ru-RU" dirty="0">
                <a:latin typeface="Arial Narrow" panose="020B0606020202030204" pitchFamily="34" charset="0"/>
              </a:rPr>
              <a:t>, </a:t>
            </a:r>
            <a:r>
              <a:rPr lang="ru-RU" dirty="0" err="1">
                <a:latin typeface="Arial Narrow" panose="020B0606020202030204" pitchFamily="34" charset="0"/>
              </a:rPr>
              <a:t>Министерството</a:t>
            </a:r>
            <a:r>
              <a:rPr lang="ru-RU" dirty="0">
                <a:latin typeface="Arial Narrow" panose="020B0606020202030204" pitchFamily="34" charset="0"/>
              </a:rPr>
              <a:t> на </a:t>
            </a:r>
            <a:r>
              <a:rPr lang="ru-RU" dirty="0" err="1">
                <a:latin typeface="Arial Narrow" panose="020B0606020202030204" pitchFamily="34" charset="0"/>
              </a:rPr>
              <a:t>финансите</a:t>
            </a:r>
            <a:r>
              <a:rPr lang="ru-RU" dirty="0">
                <a:latin typeface="Arial Narrow" panose="020B0606020202030204" pitchFamily="34" charset="0"/>
              </a:rPr>
              <a:t> на </a:t>
            </a:r>
            <a:r>
              <a:rPr lang="ru-RU" dirty="0" err="1">
                <a:latin typeface="Arial Narrow" panose="020B0606020202030204" pitchFamily="34" charset="0"/>
              </a:rPr>
              <a:t>Украйна</a:t>
            </a:r>
            <a:r>
              <a:rPr lang="ru-RU" dirty="0">
                <a:latin typeface="Arial Narrow" panose="020B0606020202030204" pitchFamily="34" charset="0"/>
              </a:rPr>
              <a:t> и </a:t>
            </a:r>
            <a:r>
              <a:rPr lang="bg-BG" dirty="0" err="1">
                <a:latin typeface="Arial Narrow" panose="020B0606020202030204" pitchFamily="34" charset="0"/>
              </a:rPr>
              <a:t>Харьковский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err="1">
                <a:latin typeface="Arial Narrow" panose="020B0606020202030204" pitchFamily="34" charset="0"/>
              </a:rPr>
              <a:t>национальной</a:t>
            </a:r>
            <a:r>
              <a:rPr lang="bg-BG" dirty="0">
                <a:latin typeface="Arial Narrow" panose="020B0606020202030204" pitchFamily="34" charset="0"/>
              </a:rPr>
              <a:t> академии </a:t>
            </a:r>
            <a:r>
              <a:rPr lang="bg-BG" dirty="0" err="1">
                <a:latin typeface="Arial Narrow" panose="020B0606020202030204" pitchFamily="34" charset="0"/>
              </a:rPr>
              <a:t>городского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err="1">
                <a:latin typeface="Arial Narrow" panose="020B0606020202030204" pitchFamily="34" charset="0"/>
              </a:rPr>
              <a:t>хозяйства</a:t>
            </a:r>
            <a:r>
              <a:rPr lang="bg-BG" dirty="0">
                <a:latin typeface="Arial Narrow" panose="020B0606020202030204" pitchFamily="34" charset="0"/>
              </a:rPr>
              <a:t> на тема: “МСФО: </a:t>
            </a:r>
            <a:r>
              <a:rPr lang="bg-BG" dirty="0" err="1">
                <a:latin typeface="Arial Narrow" panose="020B0606020202030204" pitchFamily="34" charset="0"/>
              </a:rPr>
              <a:t>исследования</a:t>
            </a:r>
            <a:r>
              <a:rPr lang="bg-BG" dirty="0">
                <a:latin typeface="Arial Narrow" panose="020B0606020202030204" pitchFamily="34" charset="0"/>
              </a:rPr>
              <a:t>, наука, практика и имплементация”.</a:t>
            </a:r>
          </a:p>
        </p:txBody>
      </p:sp>
      <p:sp>
        <p:nvSpPr>
          <p:cNvPr id="7" name="Rectangle 6"/>
          <p:cNvSpPr/>
          <p:nvPr/>
        </p:nvSpPr>
        <p:spPr>
          <a:xfrm>
            <a:off x="755576" y="3284984"/>
            <a:ext cx="73985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bg-BG" dirty="0">
                <a:latin typeface="Arial Narrow" panose="020B0606020202030204" pitchFamily="34" charset="0"/>
              </a:rPr>
              <a:t>Продължи работата по сътрудничеството на ФСФ с Университета в Орлеан, Франция. В тази насока, в периода 23.04.-27.04.2014 г. бяха организирани срещи на студенти с проф. Жан-Пиер </a:t>
            </a:r>
            <a:r>
              <a:rPr lang="bg-BG" dirty="0" err="1">
                <a:latin typeface="Arial Narrow" panose="020B0606020202030204" pitchFamily="34" charset="0"/>
              </a:rPr>
              <a:t>Матиер</a:t>
            </a:r>
            <a:r>
              <a:rPr lang="bg-BG" dirty="0">
                <a:latin typeface="Arial Narrow" panose="020B0606020202030204" pitchFamily="34" charset="0"/>
              </a:rPr>
              <a:t>, относно </a:t>
            </a:r>
            <a:r>
              <a:rPr lang="bg-BG" dirty="0" err="1">
                <a:latin typeface="Arial Narrow" panose="020B0606020202030204" pitchFamily="34" charset="0"/>
              </a:rPr>
              <a:t>презантиране</a:t>
            </a:r>
            <a:r>
              <a:rPr lang="bg-BG" dirty="0">
                <a:latin typeface="Arial Narrow" panose="020B0606020202030204" pitchFamily="34" charset="0"/>
              </a:rPr>
              <a:t> на Университета в гр. Орлеан и гр. </a:t>
            </a:r>
            <a:r>
              <a:rPr lang="bg-BG" dirty="0" err="1">
                <a:latin typeface="Arial Narrow" panose="020B0606020202030204" pitchFamily="34" charset="0"/>
              </a:rPr>
              <a:t>Шатору</a:t>
            </a:r>
            <a:r>
              <a:rPr lang="bg-BG" dirty="0">
                <a:latin typeface="Arial Narrow" panose="020B0606020202030204" pitchFamily="34" charset="0"/>
              </a:rPr>
              <a:t> и подбор на студенти за обучение във Франция, обвързан с мобилност по програма “Еразъм</a:t>
            </a:r>
            <a:r>
              <a:rPr lang="bg-BG" dirty="0" smtClean="0">
                <a:latin typeface="Arial Narrow" panose="020B0606020202030204" pitchFamily="34" charset="0"/>
              </a:rPr>
              <a:t>”.</a:t>
            </a:r>
            <a:endParaRPr lang="en-US" dirty="0" smtClean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bg-BG" dirty="0" smtClean="0">
                <a:latin typeface="Arial Narrow" panose="020B0606020202030204" pitchFamily="34" charset="0"/>
              </a:rPr>
              <a:t>Мобилност на студенти по програма „Еразъм“: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	</a:t>
            </a:r>
            <a:r>
              <a:rPr lang="bg-BG" dirty="0" smtClean="0">
                <a:latin typeface="Arial Narrow" panose="020B0606020202030204" pitchFamily="34" charset="0"/>
              </a:rPr>
              <a:t>Студенти  ОКС „Бакалавър“ - 21;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  Студенти ОКС „Магистър“  -   18.</a:t>
            </a:r>
            <a:endParaRPr lang="bg-BG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905" y="770813"/>
            <a:ext cx="7920880" cy="558924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Дейност</a:t>
            </a: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4: </a:t>
            </a:r>
            <a:r>
              <a:rPr lang="ru-RU" sz="18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Организиране</a:t>
            </a: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на работни </a:t>
            </a:r>
            <a:r>
              <a:rPr lang="ru-RU" sz="18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срещи</a:t>
            </a: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и бизнес лекции с представители на </a:t>
            </a:r>
            <a:r>
              <a:rPr lang="ru-RU" sz="18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международни</a:t>
            </a:r>
            <a:r>
              <a:rPr lang="ru-RU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организации</a:t>
            </a:r>
            <a:r>
              <a:rPr lang="en-US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ru-R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bg-BG" sz="1800" dirty="0" smtClean="0">
                <a:latin typeface="Arial Narrow" panose="020B0606020202030204" pitchFamily="34" charset="0"/>
              </a:rPr>
              <a:t>На </a:t>
            </a:r>
            <a:r>
              <a:rPr lang="bg-BG" sz="1800" dirty="0">
                <a:latin typeface="Arial Narrow" panose="020B0606020202030204" pitchFamily="34" charset="0"/>
              </a:rPr>
              <a:t>13.03.2014 г. се проведе среща с г-н Мартин </a:t>
            </a:r>
            <a:r>
              <a:rPr lang="bg-BG" sz="1800" dirty="0" err="1">
                <a:latin typeface="Arial Narrow" panose="020B0606020202030204" pitchFamily="34" charset="0"/>
              </a:rPr>
              <a:t>Мануци</a:t>
            </a:r>
            <a:r>
              <a:rPr lang="bg-BG" sz="1800" dirty="0">
                <a:latin typeface="Arial Narrow" panose="020B0606020202030204" pitchFamily="34" charset="0"/>
              </a:rPr>
              <a:t>, директор по европейските въпроси на ICAEW относно признаването на изпити от първо </a:t>
            </a:r>
            <a:r>
              <a:rPr lang="bg-BG" sz="1800" dirty="0" err="1">
                <a:latin typeface="Arial Narrow" panose="020B0606020202030204" pitchFamily="34" charset="0"/>
              </a:rPr>
              <a:t>сертификационно</a:t>
            </a:r>
            <a:r>
              <a:rPr lang="bg-BG" sz="1800" dirty="0">
                <a:latin typeface="Arial Narrow" panose="020B0606020202030204" pitchFamily="34" charset="0"/>
              </a:rPr>
              <a:t> ниво за студентите, завършили ФСФ</a:t>
            </a:r>
            <a:r>
              <a:rPr lang="bg-BG" sz="1800" dirty="0" smtClean="0">
                <a:latin typeface="Arial Narrow" panose="020B0606020202030204" pitchFamily="34" charset="0"/>
              </a:rPr>
              <a:t>.</a:t>
            </a:r>
            <a:r>
              <a:rPr lang="bg-BG" sz="1800" dirty="0">
                <a:latin typeface="Arial Narrow" panose="020B0606020202030204" pitchFamily="34" charset="0"/>
              </a:rPr>
              <a:t/>
            </a:r>
            <a:br>
              <a:rPr lang="bg-BG" sz="1800" dirty="0">
                <a:latin typeface="Arial Narrow" panose="020B0606020202030204" pitchFamily="34" charset="0"/>
              </a:rPr>
            </a:br>
            <a:r>
              <a:rPr lang="bg-BG" sz="1800" dirty="0">
                <a:latin typeface="Arial Narrow" panose="020B0606020202030204" pitchFamily="34" charset="0"/>
              </a:rPr>
              <a:t>2</a:t>
            </a:r>
            <a:r>
              <a:rPr lang="bg-BG" sz="1800" dirty="0" smtClean="0">
                <a:latin typeface="Arial Narrow" panose="020B0606020202030204" pitchFamily="34" charset="0"/>
              </a:rPr>
              <a:t>. На </a:t>
            </a:r>
            <a:r>
              <a:rPr lang="bg-BG" sz="1800" dirty="0">
                <a:latin typeface="Arial Narrow" panose="020B0606020202030204" pitchFamily="34" charset="0"/>
              </a:rPr>
              <a:t>10.04.2014 г. се проведе среща с г-жа </a:t>
            </a:r>
            <a:r>
              <a:rPr lang="bg-BG" sz="1800" dirty="0" err="1">
                <a:latin typeface="Arial Narrow" panose="020B0606020202030204" pitchFamily="34" charset="0"/>
              </a:rPr>
              <a:t>Андреиа</a:t>
            </a: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err="1">
                <a:latin typeface="Arial Narrow" panose="020B0606020202030204" pitchFamily="34" charset="0"/>
              </a:rPr>
              <a:t>Станциу</a:t>
            </a:r>
            <a:r>
              <a:rPr lang="bg-BG" sz="1800" dirty="0">
                <a:latin typeface="Arial Narrow" panose="020B0606020202030204" pitchFamily="34" charset="0"/>
              </a:rPr>
              <a:t>, регионален директор на АССА за Източна Европа, относно сътрудничество между АССА и ФСФ, УНСС</a:t>
            </a:r>
            <a:r>
              <a:rPr lang="bg-BG" sz="1800" dirty="0" smtClean="0">
                <a:latin typeface="Arial Narrow" panose="020B0606020202030204" pitchFamily="34" charset="0"/>
              </a:rPr>
              <a:t>.</a:t>
            </a:r>
            <a:br>
              <a:rPr lang="bg-BG" sz="1800" dirty="0" smtClean="0"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>3. На </a:t>
            </a:r>
            <a:r>
              <a:rPr lang="bg-BG" sz="1800" dirty="0">
                <a:latin typeface="Arial Narrow" panose="020B0606020202030204" pitchFamily="34" charset="0"/>
              </a:rPr>
              <a:t>22.05.2014 г. се проведе бизнес-лекция на тема: Директиви на Европейския парламент за счетоводство и одит”, представена от г-н Мартин </a:t>
            </a:r>
            <a:r>
              <a:rPr lang="bg-BG" sz="1800" dirty="0" err="1">
                <a:latin typeface="Arial Narrow" panose="020B0606020202030204" pitchFamily="34" charset="0"/>
              </a:rPr>
              <a:t>Мануци</a:t>
            </a:r>
            <a:r>
              <a:rPr lang="bg-BG" sz="1800" dirty="0">
                <a:latin typeface="Arial Narrow" panose="020B0606020202030204" pitchFamily="34" charset="0"/>
              </a:rPr>
              <a:t>, директор по европейските въпроси на ICAEW.</a:t>
            </a:r>
            <a:br>
              <a:rPr lang="bg-BG" sz="1800" dirty="0">
                <a:latin typeface="Arial Narrow" panose="020B0606020202030204" pitchFamily="34" charset="0"/>
              </a:rPr>
            </a:br>
            <a:r>
              <a:rPr lang="bg-BG" sz="1800" dirty="0">
                <a:latin typeface="Arial Narrow" panose="020B0606020202030204" pitchFamily="34" charset="0"/>
              </a:rPr>
              <a:t>4</a:t>
            </a:r>
            <a:r>
              <a:rPr lang="bg-BG" sz="1800" dirty="0" smtClean="0">
                <a:latin typeface="Arial Narrow" panose="020B0606020202030204" pitchFamily="34" charset="0"/>
              </a:rPr>
              <a:t>. на </a:t>
            </a:r>
            <a:r>
              <a:rPr lang="bg-BG" sz="1800" dirty="0">
                <a:latin typeface="Arial Narrow" panose="020B0606020202030204" pitchFamily="34" charset="0"/>
              </a:rPr>
              <a:t>20.06.2014 г. се проведе среща с г-н </a:t>
            </a:r>
            <a:r>
              <a:rPr lang="bg-BG" sz="1800" dirty="0" err="1">
                <a:latin typeface="Arial Narrow" panose="020B0606020202030204" pitchFamily="34" charset="0"/>
              </a:rPr>
              <a:t>Джъстин</a:t>
            </a:r>
            <a:r>
              <a:rPr lang="bg-BG" sz="1800" dirty="0">
                <a:latin typeface="Arial Narrow" panose="020B0606020202030204" pitchFamily="34" charset="0"/>
              </a:rPr>
              <a:t> Уест – представител на ICAEW относно рамките на сътрудничество между ФСФ и ICAEW</a:t>
            </a:r>
            <a:r>
              <a:rPr lang="bg-BG" sz="1800" dirty="0" smtClean="0">
                <a:latin typeface="Arial Narrow" panose="020B0606020202030204" pitchFamily="34" charset="0"/>
              </a:rPr>
              <a:t>.</a:t>
            </a:r>
            <a:br>
              <a:rPr lang="bg-BG" sz="1800" dirty="0" smtClean="0"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>5. На </a:t>
            </a:r>
            <a:r>
              <a:rPr lang="bg-BG" sz="1800" dirty="0">
                <a:latin typeface="Arial Narrow" panose="020B0606020202030204" pitchFamily="34" charset="0"/>
              </a:rPr>
              <a:t>11.</a:t>
            </a:r>
            <a:r>
              <a:rPr lang="bg-BG" sz="1800" dirty="0" err="1">
                <a:latin typeface="Arial Narrow" panose="020B0606020202030204" pitchFamily="34" charset="0"/>
              </a:rPr>
              <a:t>11</a:t>
            </a:r>
            <a:r>
              <a:rPr lang="bg-BG" sz="1800" dirty="0">
                <a:latin typeface="Arial Narrow" panose="020B0606020202030204" pitchFamily="34" charset="0"/>
              </a:rPr>
              <a:t>.2014 г. беше проведена среща на студенти от ФСФ с </a:t>
            </a:r>
            <a:r>
              <a:rPr lang="bg-BG" sz="1800" dirty="0" smtClean="0">
                <a:latin typeface="Arial Narrow" panose="020B0606020202030204" pitchFamily="34" charset="0"/>
              </a:rPr>
              <a:t>представители </a:t>
            </a:r>
            <a:r>
              <a:rPr lang="bg-BG" sz="1800" dirty="0">
                <a:latin typeface="Arial Narrow" panose="020B0606020202030204" pitchFamily="34" charset="0"/>
              </a:rPr>
              <a:t>на Institute of </a:t>
            </a:r>
            <a:r>
              <a:rPr lang="bg-BG" sz="1800" dirty="0" err="1">
                <a:latin typeface="Arial Narrow" panose="020B0606020202030204" pitchFamily="34" charset="0"/>
              </a:rPr>
              <a:t>Chartered</a:t>
            </a: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err="1">
                <a:latin typeface="Arial Narrow" panose="020B0606020202030204" pitchFamily="34" charset="0"/>
              </a:rPr>
              <a:t>Accountants</a:t>
            </a: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err="1">
                <a:latin typeface="Arial Narrow" panose="020B0606020202030204" pitchFamily="34" charset="0"/>
              </a:rPr>
              <a:t>in</a:t>
            </a: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err="1">
                <a:latin typeface="Arial Narrow" panose="020B0606020202030204" pitchFamily="34" charset="0"/>
              </a:rPr>
              <a:t>England</a:t>
            </a: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err="1">
                <a:latin typeface="Arial Narrow" panose="020B0606020202030204" pitchFamily="34" charset="0"/>
              </a:rPr>
              <a:t>and</a:t>
            </a: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err="1">
                <a:latin typeface="Arial Narrow" panose="020B0606020202030204" pitchFamily="34" charset="0"/>
              </a:rPr>
              <a:t>Wales</a:t>
            </a:r>
            <a:r>
              <a:rPr lang="ru-RU" sz="1800" dirty="0">
                <a:latin typeface="Arial Narrow" panose="020B0606020202030204" pitchFamily="34" charset="0"/>
              </a:rPr>
              <a:t> (</a:t>
            </a:r>
            <a:r>
              <a:rPr lang="bg-BG" sz="1800" dirty="0">
                <a:latin typeface="Arial Narrow" panose="020B0606020202030204" pitchFamily="34" charset="0"/>
              </a:rPr>
              <a:t>ICAEW) относно:</a:t>
            </a:r>
            <a:br>
              <a:rPr lang="bg-BG" sz="1800" dirty="0">
                <a:latin typeface="Arial Narrow" panose="020B0606020202030204" pitchFamily="34" charset="0"/>
              </a:rPr>
            </a:br>
            <a:r>
              <a:rPr lang="bg-BG" sz="1800" dirty="0">
                <a:latin typeface="Arial Narrow" panose="020B0606020202030204" pitchFamily="34" charset="0"/>
              </a:rPr>
              <a:t>а/  </a:t>
            </a:r>
            <a:r>
              <a:rPr lang="bg-BG" sz="1800" dirty="0" err="1">
                <a:latin typeface="Arial Narrow" panose="020B0606020202030204" pitchFamily="34" charset="0"/>
              </a:rPr>
              <a:t>Презантация</a:t>
            </a:r>
            <a:r>
              <a:rPr lang="bg-BG" sz="1800" dirty="0">
                <a:latin typeface="Arial Narrow" panose="020B0606020202030204" pitchFamily="34" charset="0"/>
              </a:rPr>
              <a:t> на Института;</a:t>
            </a:r>
            <a:br>
              <a:rPr lang="bg-BG" sz="1800" dirty="0">
                <a:latin typeface="Arial Narrow" panose="020B0606020202030204" pitchFamily="34" charset="0"/>
              </a:rPr>
            </a:br>
            <a:r>
              <a:rPr lang="bg-BG" sz="1800" dirty="0">
                <a:latin typeface="Arial Narrow" panose="020B0606020202030204" pitchFamily="34" charset="0"/>
              </a:rPr>
              <a:t>б/ Лекция по актуални проблеми на МСС и МСФО.</a:t>
            </a:r>
            <a:br>
              <a:rPr lang="bg-BG" sz="1800" dirty="0">
                <a:latin typeface="Arial Narrow" panose="020B0606020202030204" pitchFamily="34" charset="0"/>
              </a:rPr>
            </a:br>
            <a:r>
              <a:rPr lang="bg-BG" sz="1800" dirty="0">
                <a:latin typeface="Arial Narrow" panose="020B0606020202030204" pitchFamily="34" charset="0"/>
              </a:rPr>
              <a:t>в/  Провеждане на бизнес-игра, предоставена от Institute of </a:t>
            </a:r>
            <a:r>
              <a:rPr lang="bg-BG" sz="1800" dirty="0" err="1">
                <a:latin typeface="Arial Narrow" panose="020B0606020202030204" pitchFamily="34" charset="0"/>
              </a:rPr>
              <a:t>Chartered</a:t>
            </a: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err="1">
                <a:latin typeface="Arial Narrow" panose="020B0606020202030204" pitchFamily="34" charset="0"/>
              </a:rPr>
              <a:t>Accountants</a:t>
            </a: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err="1">
                <a:latin typeface="Arial Narrow" panose="020B0606020202030204" pitchFamily="34" charset="0"/>
              </a:rPr>
              <a:t>in</a:t>
            </a: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err="1">
                <a:latin typeface="Arial Narrow" panose="020B0606020202030204" pitchFamily="34" charset="0"/>
              </a:rPr>
              <a:t>England</a:t>
            </a: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err="1">
                <a:latin typeface="Arial Narrow" panose="020B0606020202030204" pitchFamily="34" charset="0"/>
              </a:rPr>
              <a:t>and</a:t>
            </a: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err="1">
                <a:latin typeface="Arial Narrow" panose="020B0606020202030204" pitchFamily="34" charset="0"/>
              </a:rPr>
              <a:t>Wales</a:t>
            </a:r>
            <a:r>
              <a:rPr lang="ru-RU" sz="1800" dirty="0">
                <a:latin typeface="Arial Narrow" panose="020B0606020202030204" pitchFamily="34" charset="0"/>
              </a:rPr>
              <a:t> (</a:t>
            </a:r>
            <a:r>
              <a:rPr lang="bg-BG" sz="1800" dirty="0">
                <a:latin typeface="Arial Narrow" panose="020B0606020202030204" pitchFamily="34" charset="0"/>
              </a:rPr>
              <a:t>ICAEW) с участието на студенти от ФСФ.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bg-BG" sz="1800" dirty="0">
                <a:latin typeface="Arial Narrow" panose="020B0606020202030204" pitchFamily="34" charset="0"/>
              </a:rPr>
              <a:t/>
            </a:r>
            <a:br>
              <a:rPr lang="bg-BG" sz="1800" dirty="0">
                <a:latin typeface="Arial Narrow" panose="020B0606020202030204" pitchFamily="34" charset="0"/>
              </a:rPr>
            </a:br>
            <a:endParaRPr lang="bg-BG" sz="1800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0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Международно сътрудничество</a:t>
            </a:r>
            <a:endParaRPr lang="bg-BG" sz="20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53F3F3C-A60D-426C-8F94-912700854F7B}" type="slidenum">
              <a:rPr lang="bg-BG" sz="1400"/>
              <a:pPr/>
              <a:t>7</a:t>
            </a:fld>
            <a:endParaRPr lang="bg-BG" sz="1400"/>
          </a:p>
        </p:txBody>
      </p:sp>
    </p:spTree>
    <p:extLst>
      <p:ext uri="{BB962C8B-B14F-4D97-AF65-F5344CB8AC3E}">
        <p14:creationId xmlns:p14="http://schemas.microsoft.com/office/powerpoint/2010/main" val="18827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i="1" dirty="0" err="1">
                <a:solidFill>
                  <a:srgbClr val="AD0101"/>
                </a:solidFill>
                <a:latin typeface="Arial Narrow" panose="020B0606020202030204" pitchFamily="34" charset="0"/>
              </a:rPr>
              <a:t>Дейност</a:t>
            </a:r>
            <a:r>
              <a:rPr lang="ru-RU" sz="1800" b="1" i="1" dirty="0">
                <a:solidFill>
                  <a:srgbClr val="AD0101"/>
                </a:solidFill>
                <a:latin typeface="Arial Narrow" panose="020B0606020202030204" pitchFamily="34" charset="0"/>
              </a:rPr>
              <a:t> 5: </a:t>
            </a:r>
            <a:r>
              <a:rPr lang="ru-RU" sz="1800" b="1" i="1" dirty="0" err="1">
                <a:solidFill>
                  <a:srgbClr val="AD0101"/>
                </a:solidFill>
                <a:latin typeface="Arial Narrow" panose="020B0606020202030204" pitchFamily="34" charset="0"/>
              </a:rPr>
              <a:t>Съвместни</a:t>
            </a:r>
            <a:r>
              <a:rPr lang="ru-RU" sz="1800" b="1" i="1" dirty="0">
                <a:solidFill>
                  <a:srgbClr val="AD0101"/>
                </a:solidFill>
                <a:latin typeface="Arial Narrow" panose="020B0606020202030204" pitchFamily="34" charset="0"/>
              </a:rPr>
              <a:t> мероприятия с </a:t>
            </a:r>
            <a:r>
              <a:rPr lang="ru-RU" sz="1800" b="1" i="1" dirty="0" err="1">
                <a:solidFill>
                  <a:srgbClr val="AD0101"/>
                </a:solidFill>
                <a:latin typeface="Arial Narrow" panose="020B0606020202030204" pitchFamily="34" charset="0"/>
              </a:rPr>
              <a:t>български</a:t>
            </a:r>
            <a:r>
              <a:rPr lang="ru-RU" sz="1800" b="1" i="1" dirty="0">
                <a:solidFill>
                  <a:srgbClr val="AD0101"/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i="1" dirty="0" err="1">
                <a:solidFill>
                  <a:srgbClr val="AD0101"/>
                </a:solidFill>
                <a:latin typeface="Arial Narrow" panose="020B0606020202030204" pitchFamily="34" charset="0"/>
              </a:rPr>
              <a:t>висши</a:t>
            </a:r>
            <a:r>
              <a:rPr lang="ru-RU" sz="1800" b="1" i="1" dirty="0">
                <a:solidFill>
                  <a:srgbClr val="AD0101"/>
                </a:solidFill>
                <a:latin typeface="Arial Narrow" panose="020B0606020202030204" pitchFamily="34" charset="0"/>
              </a:rPr>
              <a:t>   училища  и институции</a:t>
            </a:r>
            <a:br>
              <a:rPr lang="ru-RU" sz="1800" b="1" i="1" dirty="0">
                <a:solidFill>
                  <a:srgbClr val="AD0101"/>
                </a:solidFill>
                <a:latin typeface="Arial Narrow" panose="020B0606020202030204" pitchFamily="34" charset="0"/>
              </a:rPr>
            </a:br>
            <a:r>
              <a:rPr lang="ru-RU" sz="1600" b="1" i="1" dirty="0">
                <a:solidFill>
                  <a:srgbClr val="AD0101"/>
                </a:solidFill>
                <a:latin typeface="Arial Narrow" panose="020B0606020202030204" pitchFamily="34" charset="0"/>
              </a:rPr>
              <a:t/>
            </a:r>
            <a:br>
              <a:rPr lang="ru-RU" sz="1600" b="1" i="1" dirty="0">
                <a:solidFill>
                  <a:srgbClr val="AD0101"/>
                </a:solidFill>
                <a:latin typeface="Arial Narrow" panose="020B0606020202030204" pitchFamily="34" charset="0"/>
              </a:rPr>
            </a:br>
            <a:r>
              <a:rPr lang="bg-BG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1. На </a:t>
            </a:r>
            <a: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bg-BG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28 и 29  ноември 2013 </a:t>
            </a:r>
            <a: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г. представители на  факултета взеха  участие в конференция  на ИВО на тема „Измамите въпреки контрола“ /мероприятието бе в рамките на сключения меморандум между ФСФ и ИВОБ/;</a:t>
            </a:r>
            <a:b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2</a:t>
            </a:r>
            <a:r>
              <a:rPr lang="ru-RU" sz="14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bg-BG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На 14.03. 2014 г.  Участие в  кръгла маса; </a:t>
            </a:r>
            <a: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Среща в Посолството на Великобритания -/мероприятие в рамките на сътрудничеството между ФСФ и ИДЕС/ </a:t>
            </a:r>
            <a:r>
              <a:rPr lang="bg-BG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  <a:br>
              <a:rPr lang="bg-BG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bg-BG" sz="1400" b="1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3. На 17.03.2014 </a:t>
            </a:r>
            <a: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г. беше проведена съвместно с Министерство на финансите, ИДЕС, КПНРО, Съюз на счетоводителите и Асоциацията на счетоводителите кръгла маса на тема: “Проекции в развитието на нормативната уредба на счетоводството в България”;</a:t>
            </a:r>
            <a:b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bg-BG" sz="1400" b="1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4. На  7 април 2014</a:t>
            </a:r>
            <a: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 г. бе  организиран  ден на отворените врати в ИДЕС /мероприятието е в рамките на сключения меморандум между ФСФ и ИДЕС/ </a:t>
            </a:r>
            <a:b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bg-BG" sz="1400" b="1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5. На 8 април 2014 г., </a:t>
            </a:r>
            <a: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в хотел  София Хотел Балкан беше проведена съвместно с ИДЕС кръгла маса на тема: Бизнесът и образованието-партньорство за бъдеще./мероприятието е в рамките на меморандума;</a:t>
            </a:r>
            <a:b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lang="bg-BG" sz="1400" b="1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6. На 26 и 27 юни т.г.</a:t>
            </a:r>
            <a: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  наши представители участваха в  Петата  Професионална среща на вътрешните </a:t>
            </a:r>
            <a:r>
              <a:rPr lang="bg-BG" sz="1400" dirty="0" err="1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одитори</a:t>
            </a:r>
            <a: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 / мероприятието бе в рамките на сключения меморандум между ФСФ и ИВОБ/ </a:t>
            </a:r>
            <a:b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bg-BG" sz="1400" b="1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7.На 15.10.2014</a:t>
            </a:r>
            <a: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 г. беше проведена  съвместно с  ИДЕС кръгла маса  по актуални проблеми на управленското счетоводство на финансовите институции и на аграрните предприятия;</a:t>
            </a:r>
            <a:b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bg-BG" sz="1400" dirty="0" smtClean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lang="bg-BG" sz="14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8</a:t>
            </a:r>
            <a:r>
              <a:rPr lang="bg-BG" sz="1400" b="1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.</a:t>
            </a:r>
            <a:r>
              <a:rPr lang="bg-BG" sz="16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Съвместно с ВУЗФ беше организирана и проведена Десетата юбилейна международна конференция на младите учени, организирана от ФСФ и проведена на </a:t>
            </a:r>
            <a:r>
              <a:rPr lang="bg-BG" sz="1400" b="1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13.11.2014 г.;</a:t>
            </a:r>
            <a: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endParaRPr lang="bg-BG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45FD-69E5-4DED-8F3C-AB05B6DFD959}" type="slidenum">
              <a:rPr lang="bg-BG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8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67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7632848" cy="4975448"/>
          </a:xfrm>
        </p:spPr>
        <p:txBody>
          <a:bodyPr>
            <a:noAutofit/>
          </a:bodyPr>
          <a:lstStyle/>
          <a:p>
            <a:r>
              <a:rPr lang="ru-RU" sz="1800" b="1" i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Дейност</a:t>
            </a: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>  6: </a:t>
            </a:r>
            <a:r>
              <a:rPr lang="ru-RU" sz="1800" b="1" i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Сключване</a:t>
            </a: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>на </a:t>
            </a:r>
            <a:r>
              <a:rPr lang="ru-RU" sz="1800" b="1" i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меморандуми</a:t>
            </a: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> за </a:t>
            </a:r>
            <a:r>
              <a:rPr lang="ru-RU" sz="1800" b="1" i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съвместно</a:t>
            </a: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i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сътрудничество</a:t>
            </a: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en-US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en-US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1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През</a:t>
            </a:r>
            <a:r>
              <a:rPr lang="ru-R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отчетния</a:t>
            </a:r>
            <a:r>
              <a:rPr lang="ru-R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период </a:t>
            </a:r>
            <a:r>
              <a:rPr lang="ru-RU" sz="1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бяха</a:t>
            </a:r>
            <a:r>
              <a:rPr lang="ru-R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сключени</a:t>
            </a:r>
            <a:r>
              <a:rPr lang="ru-R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следните</a:t>
            </a:r>
            <a:r>
              <a:rPr lang="ru-R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меморандуми</a:t>
            </a:r>
            <a:r>
              <a:rPr lang="ru-R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за </a:t>
            </a:r>
            <a:r>
              <a:rPr lang="ru-RU" sz="1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съвместно</a:t>
            </a:r>
            <a:r>
              <a:rPr lang="ru-R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сътрудничество</a:t>
            </a:r>
            <a:r>
              <a:rPr lang="ru-R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  <a: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8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а/   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с </a:t>
            </a:r>
            <a:r>
              <a:rPr lang="ru-RU" sz="18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bg-BG" sz="1800" dirty="0">
                <a:latin typeface="Arial Narrow" panose="020B0606020202030204" pitchFamily="34" charset="0"/>
              </a:rPr>
              <a:t>“Българска банка за развитие” АД, с координатор проф. д-р Огнян Симеонов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bg-BG" sz="1800" dirty="0">
                <a:latin typeface="Arial Narrow" panose="020B0606020202030204" pitchFamily="34" charset="0"/>
              </a:rPr>
              <a:t>б/   с  Фонда за гарантиране на влоговете в банките, с координатор проф. д-р    </a:t>
            </a:r>
            <a:br>
              <a:rPr lang="bg-BG" sz="1800" dirty="0">
                <a:latin typeface="Arial Narrow" panose="020B0606020202030204" pitchFamily="34" charset="0"/>
              </a:rPr>
            </a:br>
            <a:r>
              <a:rPr lang="bg-BG" sz="1800" dirty="0">
                <a:latin typeface="Arial Narrow" panose="020B0606020202030204" pitchFamily="34" charset="0"/>
              </a:rPr>
              <a:t>  </a:t>
            </a:r>
            <a:r>
              <a:rPr lang="bg-BG" sz="1800" dirty="0" smtClean="0">
                <a:latin typeface="Arial Narrow" panose="020B0606020202030204" pitchFamily="34" charset="0"/>
              </a:rPr>
              <a:t>    Емилия </a:t>
            </a:r>
            <a:r>
              <a:rPr lang="bg-BG" sz="1800" dirty="0">
                <a:latin typeface="Arial Narrow" panose="020B0606020202030204" pitchFamily="34" charset="0"/>
              </a:rPr>
              <a:t>Миланова;</a:t>
            </a:r>
            <a:br>
              <a:rPr lang="bg-BG" sz="1800" dirty="0">
                <a:latin typeface="Arial Narrow" panose="020B0606020202030204" pitchFamily="34" charset="0"/>
              </a:rPr>
            </a:br>
            <a:r>
              <a:rPr lang="bg-BG" sz="1800" dirty="0" smtClean="0">
                <a:latin typeface="Arial Narrow" panose="020B0606020202030204" pitchFamily="34" charset="0"/>
              </a:rPr>
              <a:t>в / </a:t>
            </a:r>
            <a:r>
              <a:rPr lang="bg-BG" sz="1800" dirty="0">
                <a:latin typeface="Arial Narrow" panose="020B0606020202030204" pitchFamily="34" charset="0"/>
              </a:rPr>
              <a:t>с Камарата на независимите оценители в България КНОБ, регионална колегия </a:t>
            </a:r>
            <a:r>
              <a:rPr lang="bg-BG" sz="1800" dirty="0" smtClean="0">
                <a:latin typeface="Arial Narrow" panose="020B0606020202030204" pitchFamily="34" charset="0"/>
              </a:rPr>
              <a:t>    </a:t>
            </a:r>
            <a:br>
              <a:rPr lang="bg-BG" sz="1800" dirty="0" smtClean="0">
                <a:latin typeface="Arial Narrow" panose="020B0606020202030204" pitchFamily="34" charset="0"/>
              </a:rPr>
            </a:b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smtClean="0">
                <a:latin typeface="Arial Narrow" panose="020B0606020202030204" pitchFamily="34" charset="0"/>
              </a:rPr>
              <a:t>     София </a:t>
            </a:r>
            <a:r>
              <a:rPr lang="bg-BG" sz="1800" dirty="0">
                <a:latin typeface="Arial Narrow" panose="020B0606020202030204" pitchFamily="34" charset="0"/>
              </a:rPr>
              <a:t>град и София-област, с координатор проф. д-р Снежана </a:t>
            </a:r>
            <a:r>
              <a:rPr lang="bg-BG" sz="1800" dirty="0" smtClean="0">
                <a:latin typeface="Arial Narrow" panose="020B0606020202030204" pitchFamily="34" charset="0"/>
              </a:rPr>
              <a:t>Башева.</a:t>
            </a:r>
            <a:r>
              <a:rPr lang="bg-BG" sz="1800" dirty="0">
                <a:latin typeface="Arial Narrow" panose="020B0606020202030204" pitchFamily="34" charset="0"/>
              </a:rPr>
              <a:t/>
            </a:r>
            <a:br>
              <a:rPr lang="bg-BG" sz="1800" dirty="0">
                <a:latin typeface="Arial Narrow" panose="020B060602020203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1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Рамковите</a:t>
            </a:r>
            <a:r>
              <a:rPr lang="ru-R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договори за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двустранно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сътрудничество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са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с предмет и обхват в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следните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направления:</a:t>
            </a:r>
            <a:b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→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информиране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студентите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студентски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стажове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и за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обявяване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на работни позиции;</a:t>
            </a:r>
            <a:b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→взаимно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информиране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и обмен на информация и публикации за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дейности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и за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провеждани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по-важни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научни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учебни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, бизнес и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други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събития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→участие с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презантации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в лекции,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семинари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, конференции,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кръгли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маси</a:t>
            </a:r>
            <a: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и др.</a:t>
            </a:r>
            <a:br>
              <a:rPr lang="ru-RU" sz="18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1800" dirty="0">
                <a:latin typeface="Arial Narrow" panose="020B0606020202030204" pitchFamily="34" charset="0"/>
              </a:rPr>
              <a:t/>
            </a:r>
            <a:br>
              <a:rPr lang="ru-RU" sz="1800" dirty="0">
                <a:latin typeface="Arial Narrow" panose="020B0606020202030204" pitchFamily="34" charset="0"/>
              </a:rPr>
            </a:br>
            <a:r>
              <a:rPr lang="ru-RU" sz="1800" dirty="0">
                <a:latin typeface="Arial Narrow" panose="020B0606020202030204" pitchFamily="34" charset="0"/>
              </a:rPr>
              <a:t/>
            </a:r>
            <a:br>
              <a:rPr lang="ru-RU" sz="1800" dirty="0">
                <a:latin typeface="Arial Narrow" panose="020B0606020202030204" pitchFamily="34" charset="0"/>
              </a:rPr>
            </a:br>
            <a:endParaRPr lang="bg-BG" sz="1800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0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Международно сътрудничество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53F3F3C-A60D-426C-8F94-912700854F7B}" type="slidenum">
              <a:rPr lang="bg-BG" sz="1400"/>
              <a:pPr/>
              <a:t>9</a:t>
            </a:fld>
            <a:endParaRPr lang="bg-BG" sz="1400"/>
          </a:p>
        </p:txBody>
      </p:sp>
    </p:spTree>
    <p:extLst>
      <p:ext uri="{BB962C8B-B14F-4D97-AF65-F5344CB8AC3E}">
        <p14:creationId xmlns:p14="http://schemas.microsoft.com/office/powerpoint/2010/main" val="182405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ЧЕТЕН-ДОКЛАД-2013 - Cop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ЧЕТЕН-ДОКЛАД-2013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ОТЧЕТЕН-ДОКЛАД-2013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ОТЧЕТЕН-ДОКЛАД-2013 - Copy</Template>
  <TotalTime>252</TotalTime>
  <Words>695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ОТЧЕТЕН-ДОКЛАД-2013 - Copy</vt:lpstr>
      <vt:lpstr>ОТЧЕТЕН-ДОКЛАД-2013</vt:lpstr>
      <vt:lpstr>1_ОТЧЕТЕН-ДОКЛАД-2013</vt:lpstr>
      <vt:lpstr>PowerPoint Presentation</vt:lpstr>
      <vt:lpstr>                         През анализирания период международното сътрудничество  на ФСФ  се реализира в  шест форми / дейности/   Дейност 1: Съвместно участие в проекти  Продължи работата по проект, одобрен за финансиране  от фонд “НИД” на УНСС, под № НИ 1-1/2013 г. и с тема: “Адаптиране на учебни програми към изискванията на ICAEW”.  В проекта участват представители на трите катедри от ФСФ.   През периода бяха постигнати следните конкретни резултати:  а/ беше подписано рамково споразумение “Partner in learning” между УНСС и Institute of Chartered Accountants in England and Wales (ICAEW);  б/ бяха признати 100% от ICAEW два от шестте модула от първо сертификационно ниво: “Assurance” и “Management information”. </vt:lpstr>
      <vt:lpstr>               </vt:lpstr>
      <vt:lpstr> </vt:lpstr>
      <vt:lpstr>               </vt:lpstr>
      <vt:lpstr>Дейност 3: Други насоки на работа по международно сътрудничество</vt:lpstr>
      <vt:lpstr>                                                                                          Дейност 4: Организиране на работни срещи и бизнес лекции с представители на международни организации 1. На 13.03.2014 г. се проведе среща с г-н Мартин Мануци, директор по европейските въпроси на ICAEW относно признаването на изпити от първо сертификационно ниво за студентите, завършили ФСФ. 2. На 10.04.2014 г. се проведе среща с г-жа Андреиа Станциу, регионален директор на АССА за Източна Европа, относно сътрудничество между АССА и ФСФ, УНСС. 3. На 22.05.2014 г. се проведе бизнес-лекция на тема: Директиви на Европейския парламент за счетоводство и одит”, представена от г-н Мартин Мануци, директор по европейските въпроси на ICAEW. 4. на 20.06.2014 г. се проведе среща с г-н Джъстин Уест – представител на ICAEW относно рамките на сътрудничество между ФСФ и ICAEW. 5. На 11.11.2014 г. беше проведена среща на студенти от ФСФ с представители на Institute of Chartered Accountants in England and Wales (ICAEW) относно: а/  Презантация на Института; б/ Лекция по актуални проблеми на МСС и МСФО. в/  Провеждане на бизнес-игра, предоставена от Institute of Chartered Accountants in England and Wales (ICAEW) с участието на студенти от ФСФ.  </vt:lpstr>
      <vt:lpstr>Дейност 5: Съвместни мероприятия с български висши   училища  и институции  1. На  28 и 29  ноември 2013 г. представители на  факултета взеха  участие в конференция  на ИВО на тема „Измамите въпреки контрола“ /мероприятието бе в рамките на сключения меморандум между ФСФ и ИВОБ/; 2 На 14.03. 2014 г.  Участие в  кръгла маса; Среща в Посолството на Великобритания -/мероприятие в рамките на сътрудничеството между ФСФ и ИДЕС/ ; 3. На 17.03.2014 г. беше проведена съвместно с Министерство на финансите, ИДЕС, КПНРО, Съюз на счетоводителите и Асоциацията на счетоводителите кръгла маса на тема: “Проекции в развитието на нормативната уредба на счетоводството в България”; 4. На  7 април 2014 г. бе  организиран  ден на отворените врати в ИДЕС /мероприятието е в рамките на сключения меморандум между ФСФ и ИДЕС/  5. На 8 април 2014 г., в хотел  София Хотел Балкан беше проведена съвместно с ИДЕС кръгла маса на тема: Бизнесът и образованието-партньорство за бъдеще./мероприятието е в рамките на меморандума;  6. На 26 и 27 юни т.г.  наши представители участваха в  Петата  Професионална среща на вътрешните одитори / мероприятието бе в рамките на сключения меморандум между ФСФ и ИВОБ/  7.На 15.10.2014 г. беше проведена  съвместно с  ИДЕС кръгла маса  по актуални проблеми на управленското счетоводство на финансовите институции и на аграрните предприятия;  8. Съвместно с ВУЗФ беше организирана и проведена Десетата юбилейна международна конференция на младите учени, организирана от ФСФ и проведена на 13.11.2014 г.;  </vt:lpstr>
      <vt:lpstr>Дейност  6: Сключване на меморандуми за съвместно сътрудничество   През отчетния период бяха сключени следните меморандуми за съвместно сътрудничество: а/   с  “Българска банка за развитие” АД, с координатор проф. д-р Огнян Симеонов б/   с  Фонда за гарантиране на влоговете в банките, с координатор проф. д-р           Емилия Миланова; в / с Камарата на независимите оценители в България КНОБ, регионална колегия            София град и София-област, с координатор проф. д-р Снежана Башева.  Рамковите договори за двустранно сътрудничество са с предмет и обхват в следните направления: →информиране на студентите за студентски стажове и за обявяване на работни позиции; →взаимно информиране и обмен на информация и публикации за дейности и за провеждани по-важни научни, учебни, бизнес и други събития; →участие с презантации в лекции, семинари, конференции, кръгли маси и др.   </vt:lpstr>
      <vt:lpstr>Дейност 1: Акредитация  и оценяване на ОНС «Доктор» от НАОА  През летния семестър на учебната 2013/2014 год. беше направено оценяване и акредитация на ОНС “Доктор” от Националната агенция за оценяване и акредитация. На 31.07.2014 г. бяха получени следните решения на НАОА: а/ за докторска програма ”Финанси, парично обръщение, кредит и застраховка” от професионално направление 3.8. Икономика в УНСС – обща оценка 9.80 и срок на валидност на акредитацията шест години; б/ за докторска програма “Счетоводна отчетност, контрол и анализ на стопанската дейност (счетоводна отчетност и анализ) от професионално направление 3.8. Икономика в УНСС – обща оценка 9.70 и срок на валидност на акредитацията шест години; в/ за докторска програма “Счетоводна отчетност, контрол и анализ на стопанската дейност (финансов контрол) от професионално направление 3.8. Икономика в УНСС – обща оценка 9.70 и срок на валидност на акредитацията шест години.  </vt:lpstr>
      <vt:lpstr>Дейност  2: Провеждане на анкети за степента на удоволетвореност на студентите от обучението, осигурявано но ФСФ  През периода бяха проведени анкети по катедри, както следва:   а/ за катедра “Счетоводство и анализ” – през летния семестър на учебната 2013/2014 г. и през зимния семестър на учебната 2014/2015г. Графиците за провеждането на анкетите и за обобщаването на резултатите  са оформени с доклади от отговорника за катедрата и член на Комисията по оценка на качеството и акредитацията доц. д-р Росица Иванова. Анкетите се съхраняват в катедра “Счетоводство и анализ”. б/ за катедра “Финансов контрол” – през летния семестър на учебната 2013/2014 г. и през зимния семестър на учебната 2014/2015г. Графиците за провеждането на анкетите и за обобщаването на резултатите  са оформени с доклади от отговорника за катедрата и член на Комисията по оценка на качеството и акредитацията доц. д-р Даниела Петрова. Анкетите се съхраняват в катедра “Финансов контрол”. в/ за катедра “Финанси” – през летния семестър на учебната 2013/2014 г. и през зимния семестър на учебната 2014/2015 г. Графиците за провеждането на анкетите и за обобщаването на резултатите  са оформени с доклади от отговорника за катедрата и член на Комисията по оценка на качеството и акредитацията гл.ас. д-р Жеко Милев. Анкетите се съхраняват в катедра “Финанси”.</vt:lpstr>
      <vt:lpstr>                                    Дейност  3:  Вътрешна оценка на работата на асистентите  За вътрешна оценка на работата на асистентите /на редовен трудов договор и хонорувани/ от титулярите на дисциплините бяха разработени графици от отговорниците по качеството на трите катедри.  Оценките на титулярите на дисциплините бяха изготвени за летния семестър на учебната 2013/2014 г. и за зимния семестър на учебната 2014/2015 г. Първичните документи се съхраняват в трите катедри.   Дейност  4: Вътрешен одит   На 07.04.2014 г. се проведе вътрешен одит на факултета за дейността му през предходния отчетен период, с одитиращ доц. д-р Елка Василева. Не бяха отбелязани забележки и препоръки към работата на ФСФ.  На 11.11.2014 г. беше проведен вътрешен одит на ФСФ с одитиращ - доц.д-р Мирослава Раковска.   На  проведения  на 11.12.2013 г. АС,  ФСФ  бе   обявен от  председателя на КС на УНСС  за  образцов  факултет.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Stoimenova</dc:creator>
  <cp:lastModifiedBy>Stoimenova</cp:lastModifiedBy>
  <cp:revision>35</cp:revision>
  <cp:lastPrinted>2014-11-11T11:42:53Z</cp:lastPrinted>
  <dcterms:created xsi:type="dcterms:W3CDTF">2014-09-16T09:57:07Z</dcterms:created>
  <dcterms:modified xsi:type="dcterms:W3CDTF">2014-11-17T08:38:39Z</dcterms:modified>
</cp:coreProperties>
</file>