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  <p:sldMasterId id="2147483864" r:id="rId3"/>
    <p:sldMasterId id="2147483876" r:id="rId4"/>
    <p:sldMasterId id="2147483888" r:id="rId5"/>
  </p:sldMasterIdLst>
  <p:notesMasterIdLst>
    <p:notesMasterId r:id="rId19"/>
  </p:notesMasterIdLst>
  <p:sldIdLst>
    <p:sldId id="256" r:id="rId6"/>
    <p:sldId id="264" r:id="rId7"/>
    <p:sldId id="293" r:id="rId8"/>
    <p:sldId id="294" r:id="rId9"/>
    <p:sldId id="295" r:id="rId10"/>
    <p:sldId id="296" r:id="rId11"/>
    <p:sldId id="297" r:id="rId12"/>
    <p:sldId id="298" r:id="rId13"/>
    <p:sldId id="300" r:id="rId14"/>
    <p:sldId id="271" r:id="rId15"/>
    <p:sldId id="301" r:id="rId16"/>
    <p:sldId id="303" r:id="rId17"/>
    <p:sldId id="305" r:id="rId1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86383" autoAdjust="0"/>
  </p:normalViewPr>
  <p:slideViewPr>
    <p:cSldViewPr>
      <p:cViewPr>
        <p:scale>
          <a:sx n="70" d="100"/>
          <a:sy n="70" d="100"/>
        </p:scale>
        <p:origin x="-16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C696E-B3EB-4DE9-AAC1-EEFE2B1A9EA3}" type="datetimeFigureOut">
              <a:rPr lang="bg-BG" smtClean="0"/>
              <a:t>17.11.2014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EC1EB-2EFE-4CBD-B1E5-ED68C3D305A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00569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B18E-3E1D-436B-B69B-7E50BF33560A}" type="datetime1">
              <a:rPr lang="bg-BG" smtClean="0"/>
              <a:t>17.11.2014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1EE3-96DA-4422-AEB9-114E81CD40CD}" type="datetime1">
              <a:rPr lang="bg-BG" smtClean="0"/>
              <a:t>17.11.2014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FDCD-EE26-4691-92CC-3CB429107866}" type="datetime1">
              <a:rPr lang="bg-BG" smtClean="0"/>
              <a:t>17.11.2014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61521-62D2-41C9-B80B-9956563EFF55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572F6-EC66-42AD-9B98-55A9535E8CEB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936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9F049-6AD7-45BA-9E69-4189D79E3803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C9F11-3F11-4A5C-B494-E5CCB2B664F1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665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59C8C-04E7-4D92-A5EF-AC17F57D124C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BDC77-B36A-4E2C-A54F-C4A4EDB863E3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587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D18B2-006D-40A7-875E-06B5ADB7C5C2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66269-FC38-42F2-BAAF-2501CBDEC749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138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534DC-1E87-44D7-8164-954BD55215BF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E7C8C-5264-468D-B226-0DC5DF80BB30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819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296BD-8A67-40B2-8BD8-FA393E1B8623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23C75-9CD7-4247-ADB5-B14B81E102A8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9929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DA9FD-1695-4E7B-A506-91AA25826191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73665-2A1D-41AE-AFDC-8BD764C964C9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15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5ACDB-09FC-49EC-A151-4BF4C3A945EE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FC2D7-1942-4555-ACD3-C35657403C10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245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932D-B24A-47F2-9ABF-83E32E12AAEB}" type="datetime1">
              <a:rPr lang="bg-BG" smtClean="0"/>
              <a:t>17.11.2014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EF5AE-342F-4C8F-8FB1-4041FAA7F71A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C33BA-DDC1-4C29-898A-36B8B00DEE87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755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E1B5-443C-417F-B9B4-972E6B07AE29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5C260-44AD-4680-A28D-1E2076703315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368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89E17-B75F-4778-BA31-8B1DE51EE1AE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6F43E-9CA7-42B7-B854-21F81369AEB8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8138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61521-62D2-41C9-B80B-9956563EFF55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572F6-EC66-42AD-9B98-55A9535E8CEB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628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9F049-6AD7-45BA-9E69-4189D79E3803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C9F11-3F11-4A5C-B494-E5CCB2B664F1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7294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59C8C-04E7-4D92-A5EF-AC17F57D124C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BDC77-B36A-4E2C-A54F-C4A4EDB863E3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9628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D18B2-006D-40A7-875E-06B5ADB7C5C2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66269-FC38-42F2-BAAF-2501CBDEC749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2165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534DC-1E87-44D7-8164-954BD55215BF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E7C8C-5264-468D-B226-0DC5DF80BB30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0313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296BD-8A67-40B2-8BD8-FA393E1B8623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23C75-9CD7-4247-ADB5-B14B81E102A8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0657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DA9FD-1695-4E7B-A506-91AA25826191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73665-2A1D-41AE-AFDC-8BD764C964C9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42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F5BB0-F7BA-4DE4-8FAA-E743907E50F8}" type="datetime1">
              <a:rPr lang="bg-BG" smtClean="0"/>
              <a:t>17.11.2014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5ACDB-09FC-49EC-A151-4BF4C3A945EE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FC2D7-1942-4555-ACD3-C35657403C10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6722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EF5AE-342F-4C8F-8FB1-4041FAA7F71A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C33BA-DDC1-4C29-898A-36B8B00DEE87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7353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E1B5-443C-417F-B9B4-972E6B07AE29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5C260-44AD-4680-A28D-1E2076703315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2527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89E17-B75F-4778-BA31-8B1DE51EE1AE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6F43E-9CA7-42B7-B854-21F81369AEB8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9482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61521-62D2-41C9-B80B-9956563EFF55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572F6-EC66-42AD-9B98-55A9535E8CEB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9939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9F049-6AD7-45BA-9E69-4189D79E3803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C9F11-3F11-4A5C-B494-E5CCB2B664F1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4776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59C8C-04E7-4D92-A5EF-AC17F57D124C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BDC77-B36A-4E2C-A54F-C4A4EDB863E3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3339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D18B2-006D-40A7-875E-06B5ADB7C5C2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66269-FC38-42F2-BAAF-2501CBDEC749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8133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534DC-1E87-44D7-8164-954BD55215BF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E7C8C-5264-468D-B226-0DC5DF80BB30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3521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296BD-8A67-40B2-8BD8-FA393E1B8623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23C75-9CD7-4247-ADB5-B14B81E102A8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65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2CED-3A48-4C37-8130-AE04227EF42C}" type="datetime1">
              <a:rPr lang="bg-BG" smtClean="0"/>
              <a:t>17.11.2014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DA9FD-1695-4E7B-A506-91AA25826191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73665-2A1D-41AE-AFDC-8BD764C964C9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03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5ACDB-09FC-49EC-A151-4BF4C3A945EE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FC2D7-1942-4555-ACD3-C35657403C10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0426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EF5AE-342F-4C8F-8FB1-4041FAA7F71A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C33BA-DDC1-4C29-898A-36B8B00DEE87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8535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E1B5-443C-417F-B9B4-972E6B07AE29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5C260-44AD-4680-A28D-1E2076703315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1169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89E17-B75F-4778-BA31-8B1DE51EE1AE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6F43E-9CA7-42B7-B854-21F81369AEB8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9511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61521-62D2-41C9-B80B-9956563EFF55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572F6-EC66-42AD-9B98-55A9535E8CEB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1439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9F049-6AD7-45BA-9E69-4189D79E3803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C9F11-3F11-4A5C-B494-E5CCB2B664F1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9680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59C8C-04E7-4D92-A5EF-AC17F57D124C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BDC77-B36A-4E2C-A54F-C4A4EDB863E3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6454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D18B2-006D-40A7-875E-06B5ADB7C5C2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66269-FC38-42F2-BAAF-2501CBDEC749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46527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534DC-1E87-44D7-8164-954BD55215BF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E7C8C-5264-468D-B226-0DC5DF80BB30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65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FF4B-0411-4742-8D2C-1241070978F0}" type="datetime1">
              <a:rPr lang="bg-BG" smtClean="0"/>
              <a:t>17.11.2014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296BD-8A67-40B2-8BD8-FA393E1B8623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23C75-9CD7-4247-ADB5-B14B81E102A8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454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DA9FD-1695-4E7B-A506-91AA25826191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73665-2A1D-41AE-AFDC-8BD764C964C9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6003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5ACDB-09FC-49EC-A151-4BF4C3A945EE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FC2D7-1942-4555-ACD3-C35657403C10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6015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EF5AE-342F-4C8F-8FB1-4041FAA7F71A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C33BA-DDC1-4C29-898A-36B8B00DEE87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929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E1B5-443C-417F-B9B4-972E6B07AE29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5C260-44AD-4680-A28D-1E2076703315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2546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89E17-B75F-4778-BA31-8B1DE51EE1AE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6F43E-9CA7-42B7-B854-21F81369AEB8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83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5994-AE22-4AB9-9F26-283032020536}" type="datetime1">
              <a:rPr lang="bg-BG" smtClean="0"/>
              <a:t>17.11.2014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B3BD-E567-4D9A-B355-4599FD3CDF5D}" type="datetime1">
              <a:rPr lang="bg-BG" smtClean="0"/>
              <a:t>17.11.2014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5CC9-A8EE-4FA3-878F-5AB3CEFDAC2C}" type="datetime1">
              <a:rPr lang="bg-BG" smtClean="0"/>
              <a:t>17.11.2014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727D-7089-47EB-8449-444CC3757FBB}" type="datetime1">
              <a:rPr lang="bg-BG" smtClean="0"/>
              <a:t>17.11.2014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36A4EC9-BD76-4AAE-851E-97728C77024C}" type="datetime1">
              <a:rPr lang="bg-BG" smtClean="0"/>
              <a:t>17.11.2014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030173-10F0-410A-968F-BA9A358A86B1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3C2BC392-2BAA-4C0A-8DA3-079979F8F5E6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6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030173-10F0-410A-968F-BA9A358A86B1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3C2BC392-2BAA-4C0A-8DA3-079979F8F5E6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356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030173-10F0-410A-968F-BA9A358A86B1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3C2BC392-2BAA-4C0A-8DA3-079979F8F5E6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3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030173-10F0-410A-968F-BA9A358A86B1}" type="datetime1">
              <a:rPr lang="bg-BG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17.11.2014 г.</a:t>
            </a:fld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3C2BC392-2BAA-4C0A-8DA3-079979F8F5E6}" type="slidenum">
              <a:rPr lang="bg-BG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97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11560" y="3501008"/>
            <a:ext cx="7920880" cy="187220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bg-BG" sz="8000" dirty="0" smtClean="0">
                <a:latin typeface="+mn-lt"/>
              </a:rPr>
              <a:t/>
            </a:r>
            <a:br>
              <a:rPr lang="bg-BG" sz="8000" dirty="0" smtClean="0">
                <a:latin typeface="+mn-lt"/>
              </a:rPr>
            </a:br>
            <a:r>
              <a:rPr lang="bg-BG" sz="80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304381" y="444988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g-BG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bg-BG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en-US" b="1" dirty="0">
              <a:solidFill>
                <a:prstClr val="black">
                  <a:lumMod val="85000"/>
                  <a:lumOff val="15000"/>
                </a:prstClr>
              </a:solidFill>
              <a:latin typeface="Arial Narrow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144164"/>
              </p:ext>
            </p:extLst>
          </p:nvPr>
        </p:nvGraphicFramePr>
        <p:xfrm>
          <a:off x="1278443" y="836712"/>
          <a:ext cx="6136546" cy="5486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88526"/>
                <a:gridCol w="4442631"/>
                <a:gridCol w="805389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dirty="0">
                        <a:solidFill>
                          <a:srgbClr val="808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</a:rPr>
                        <a:t>УНИВЕРСИТЕТ ЗА НАЦИОНАЛНО И СВЕТОВНО СТОПАНСТВО 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</a:rPr>
                        <a:t>ФИНАНСОВО-СЧЕТОВОДЕН ФАКУЛТЕТ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UN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443" y="836712"/>
            <a:ext cx="55245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3" y="836711"/>
            <a:ext cx="4667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30893" y="1997839"/>
            <a:ext cx="502710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Период: </a:t>
            </a:r>
            <a:r>
              <a:rPr lang="en-US" sz="2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25</a:t>
            </a:r>
            <a:r>
              <a:rPr lang="bg-BG" sz="2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.11.201</a:t>
            </a:r>
            <a:r>
              <a:rPr lang="en-US" sz="2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3 </a:t>
            </a:r>
            <a:r>
              <a:rPr lang="bg-BG" sz="2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- 2</a:t>
            </a:r>
            <a:r>
              <a:rPr lang="en-US" sz="2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4</a:t>
            </a:r>
            <a:r>
              <a:rPr lang="bg-BG" sz="2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.11.201</a:t>
            </a:r>
            <a:r>
              <a:rPr lang="en-US" sz="2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4</a:t>
            </a:r>
            <a:endParaRPr lang="bg-BG" sz="2800" dirty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bg-BG" b="1" dirty="0">
                <a:latin typeface="Arial Narrow" panose="020B0606020202030204" pitchFamily="34" charset="0"/>
              </a:rPr>
              <a:t> </a:t>
            </a:r>
            <a:endParaRPr lang="bg-BG" dirty="0">
              <a:latin typeface="Arial Narrow" panose="020B0606020202030204" pitchFamily="34" charset="0"/>
            </a:endParaRPr>
          </a:p>
          <a:p>
            <a:pPr algn="ctr"/>
            <a:r>
              <a:rPr lang="bg-BG" dirty="0">
                <a:latin typeface="Arial Narrow" panose="020B0606020202030204" pitchFamily="34" charset="0"/>
              </a:rPr>
              <a:t> </a:t>
            </a:r>
          </a:p>
          <a:p>
            <a:pPr algn="ctr"/>
            <a:r>
              <a:rPr lang="bg-BG" dirty="0">
                <a:latin typeface="Arial Narrow" panose="020B0606020202030204" pitchFamily="34" charset="0"/>
              </a:rPr>
              <a:t> </a:t>
            </a:r>
          </a:p>
          <a:p>
            <a:pPr algn="ctr"/>
            <a:r>
              <a:rPr lang="bg-BG" b="1" dirty="0">
                <a:latin typeface="Arial Narrow" panose="020B0606020202030204" pitchFamily="34" charset="0"/>
              </a:rPr>
              <a:t> </a:t>
            </a:r>
            <a:endParaRPr lang="bg-BG" dirty="0">
              <a:latin typeface="Arial Narrow" panose="020B0606020202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z="1400" smtClean="0"/>
              <a:t>1</a:t>
            </a:fld>
            <a:endParaRPr lang="bg-BG" sz="1400" dirty="0"/>
          </a:p>
        </p:txBody>
      </p:sp>
    </p:spTree>
    <p:extLst>
      <p:ext uri="{BB962C8B-B14F-4D97-AF65-F5344CB8AC3E}">
        <p14:creationId xmlns:p14="http://schemas.microsoft.com/office/powerpoint/2010/main" val="55753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416824" cy="4752528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/>
            </a:r>
            <a:br>
              <a:rPr lang="bg-BG" dirty="0" smtClean="0"/>
            </a:br>
            <a:r>
              <a:rPr lang="bg-BG" dirty="0"/>
              <a:t/>
            </a:r>
            <a:br>
              <a:rPr lang="bg-BG" dirty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5" name="Rectangle 4"/>
          <p:cNvSpPr/>
          <p:nvPr/>
        </p:nvSpPr>
        <p:spPr>
          <a:xfrm>
            <a:off x="755576" y="620688"/>
            <a:ext cx="763284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     </a:t>
            </a:r>
          </a:p>
          <a:p>
            <a:endParaRPr lang="bg-BG" sz="20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endParaRPr lang="bg-BG" sz="2000" b="1" dirty="0" smtClean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r>
              <a:rPr lang="bg-BG" sz="2000" b="1" i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Дейност </a:t>
            </a:r>
            <a:r>
              <a:rPr lang="bg-BG" sz="2000" b="1" i="1" dirty="0">
                <a:solidFill>
                  <a:schemeClr val="accent1"/>
                </a:solidFill>
                <a:latin typeface="Arial Narrow" panose="020B0606020202030204" pitchFamily="34" charset="0"/>
              </a:rPr>
              <a:t>6 : Мобилност</a:t>
            </a:r>
            <a:endParaRPr lang="bg-BG" sz="2000" i="1" dirty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r>
              <a:rPr lang="bg-BG" dirty="0"/>
              <a:t> </a:t>
            </a:r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pPr algn="just"/>
            <a:r>
              <a:rPr lang="bg-BG" dirty="0">
                <a:latin typeface="Arial Narrow" panose="020B0606020202030204" pitchFamily="34" charset="0"/>
              </a:rPr>
              <a:t>• Засили се международната мобилност на </a:t>
            </a:r>
            <a:r>
              <a:rPr lang="bg-BG" dirty="0" smtClean="0">
                <a:latin typeface="Arial Narrow" panose="020B0606020202030204" pitchFamily="34" charset="0"/>
              </a:rPr>
              <a:t>студентите  </a:t>
            </a:r>
            <a:r>
              <a:rPr lang="bg-BG" dirty="0">
                <a:latin typeface="Arial Narrow" panose="020B0606020202030204" pitchFamily="34" charset="0"/>
              </a:rPr>
              <a:t>от ФСФ  по програма „</a:t>
            </a:r>
            <a:r>
              <a:rPr lang="bg-BG" dirty="0" err="1">
                <a:latin typeface="Arial Narrow" panose="020B0606020202030204" pitchFamily="34" charset="0"/>
              </a:rPr>
              <a:t>Еразмус</a:t>
            </a:r>
            <a:r>
              <a:rPr lang="bg-BG" dirty="0">
                <a:latin typeface="Arial Narrow" panose="020B0606020202030204" pitchFamily="34" charset="0"/>
              </a:rPr>
              <a:t>”. </a:t>
            </a:r>
            <a:endParaRPr lang="en-US" dirty="0" smtClean="0">
              <a:latin typeface="Arial Narrow" panose="020B0606020202030204" pitchFamily="34" charset="0"/>
            </a:endParaRPr>
          </a:p>
          <a:p>
            <a:pPr algn="just"/>
            <a:endParaRPr lang="en-US" dirty="0"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dirty="0" smtClean="0">
                <a:latin typeface="Arial Narrow" panose="020B0606020202030204" pitchFamily="34" charset="0"/>
              </a:rPr>
              <a:t>През </a:t>
            </a:r>
            <a:r>
              <a:rPr lang="bg-BG" dirty="0">
                <a:latin typeface="Arial Narrow" panose="020B0606020202030204" pitchFamily="34" charset="0"/>
              </a:rPr>
              <a:t>периода от факултета бяха изпратени </a:t>
            </a:r>
            <a:r>
              <a:rPr lang="en-US" dirty="0" smtClean="0">
                <a:latin typeface="Arial Narrow" panose="020B0606020202030204" pitchFamily="34" charset="0"/>
              </a:rPr>
              <a:t>3</a:t>
            </a:r>
            <a:r>
              <a:rPr lang="bg-BG" dirty="0" smtClean="0">
                <a:latin typeface="Arial Narrow" panose="020B0606020202030204" pitchFamily="34" charset="0"/>
              </a:rPr>
              <a:t>9 </a:t>
            </a:r>
            <a:r>
              <a:rPr lang="bg-BG" dirty="0">
                <a:latin typeface="Arial Narrow" panose="020B0606020202030204" pitchFamily="34" charset="0"/>
              </a:rPr>
              <a:t>студенти по програмата.</a:t>
            </a:r>
          </a:p>
          <a:p>
            <a:r>
              <a:rPr lang="bg-BG" dirty="0">
                <a:latin typeface="Arial Narrow" panose="020B0606020202030204" pitchFamily="34" charset="0"/>
              </a:rPr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67744" y="0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Научна дейност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53F3F3C-A60D-426C-8F94-912700854F7B}" type="slidenum">
              <a:rPr lang="bg-BG" sz="1400"/>
              <a:pPr/>
              <a:t>10</a:t>
            </a:fld>
            <a:endParaRPr lang="bg-BG" sz="1400"/>
          </a:p>
        </p:txBody>
      </p:sp>
    </p:spTree>
    <p:extLst>
      <p:ext uri="{BB962C8B-B14F-4D97-AF65-F5344CB8AC3E}">
        <p14:creationId xmlns:p14="http://schemas.microsoft.com/office/powerpoint/2010/main" val="346662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xfrm>
            <a:off x="792163" y="908050"/>
            <a:ext cx="7343775" cy="4033838"/>
          </a:xfrm>
        </p:spPr>
        <p:txBody>
          <a:bodyPr/>
          <a:lstStyle/>
          <a:p>
            <a:pPr eaLnBrk="1" hangingPunct="1"/>
            <a:r>
              <a:rPr lang="bg-BG" altLang="bg-BG" sz="1800" dirty="0" smtClean="0">
                <a:solidFill>
                  <a:schemeClr val="tx1"/>
                </a:solidFill>
                <a:latin typeface="Arial Narrow" pitchFamily="34" charset="0"/>
              </a:rPr>
              <a:t>• През периода са  обявени  и конкурси за академични длъжности, както следва:</a:t>
            </a:r>
            <a:br>
              <a:rPr lang="bg-BG" altLang="bg-BG" sz="18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bg-BG" altLang="bg-BG" sz="1800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bg-BG" altLang="bg-BG" sz="18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bg-BG" altLang="bg-BG" sz="1800" i="1" dirty="0" smtClean="0">
                <a:solidFill>
                  <a:schemeClr val="tx1"/>
                </a:solidFill>
                <a:latin typeface="Arial Narrow" pitchFamily="34" charset="0"/>
              </a:rPr>
              <a:t>-професор-1;</a:t>
            </a:r>
            <a:br>
              <a:rPr lang="bg-BG" altLang="bg-BG" sz="1800" i="1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bg-BG" altLang="bg-BG" sz="1800" i="1" dirty="0" smtClean="0">
                <a:solidFill>
                  <a:schemeClr val="tx1"/>
                </a:solidFill>
                <a:latin typeface="Arial Narrow" pitchFamily="34" charset="0"/>
              </a:rPr>
              <a:t>-доцент-4;</a:t>
            </a:r>
            <a:br>
              <a:rPr lang="bg-BG" altLang="bg-BG" sz="1800" i="1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bg-BG" altLang="bg-BG" sz="1800" i="1" dirty="0" smtClean="0">
                <a:solidFill>
                  <a:schemeClr val="tx1"/>
                </a:solidFill>
                <a:latin typeface="Arial Narrow" pitchFamily="34" charset="0"/>
              </a:rPr>
              <a:t>-главен асистент -0.</a:t>
            </a:r>
            <a:br>
              <a:rPr lang="bg-BG" altLang="bg-BG" sz="1800" i="1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bg-BG" altLang="bg-BG" sz="18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br>
              <a:rPr lang="bg-BG" altLang="bg-BG" sz="18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bg-BG" altLang="bg-BG" sz="18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br>
              <a:rPr lang="bg-BG" altLang="bg-BG" sz="18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bg-BG" altLang="bg-BG" sz="1800" dirty="0" smtClean="0">
                <a:solidFill>
                  <a:schemeClr val="tx1"/>
                </a:solidFill>
                <a:latin typeface="Arial Narrow" pitchFamily="34" charset="0"/>
              </a:rPr>
              <a:t>• През периода са защитени успешно дисертации в  :</a:t>
            </a:r>
            <a:br>
              <a:rPr lang="bg-BG" altLang="bg-BG" sz="18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bg-BG" altLang="bg-BG" sz="1800" dirty="0" smtClean="0">
                <a:solidFill>
                  <a:schemeClr val="tx1"/>
                </a:solidFill>
                <a:latin typeface="Arial Narrow" pitchFamily="34" charset="0"/>
              </a:rPr>
              <a:t> </a:t>
            </a:r>
            <a:br>
              <a:rPr lang="bg-BG" altLang="bg-BG" sz="18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bg-BG" altLang="bg-BG" sz="1800" i="1" dirty="0" smtClean="0">
                <a:solidFill>
                  <a:schemeClr val="tx1"/>
                </a:solidFill>
                <a:latin typeface="Arial Narrow" pitchFamily="34" charset="0"/>
              </a:rPr>
              <a:t>→Катедра „Финансов контрол”-1;</a:t>
            </a:r>
            <a:br>
              <a:rPr lang="bg-BG" altLang="bg-BG" sz="1800" i="1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bg-BG" altLang="bg-BG" sz="1800" i="1" dirty="0" smtClean="0">
                <a:solidFill>
                  <a:schemeClr val="tx1"/>
                </a:solidFill>
                <a:latin typeface="Arial Narrow" pitchFamily="34" charset="0"/>
              </a:rPr>
              <a:t>→Катедра „Финанси”-3;</a:t>
            </a:r>
            <a:br>
              <a:rPr lang="bg-BG" altLang="bg-BG" sz="1800" i="1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bg-BG" altLang="bg-BG" sz="1800" i="1" dirty="0" smtClean="0">
                <a:solidFill>
                  <a:schemeClr val="tx1"/>
                </a:solidFill>
                <a:latin typeface="Arial Narrow" pitchFamily="34" charset="0"/>
              </a:rPr>
              <a:t>→Катедра „Счетоводство и анализ“-7</a:t>
            </a:r>
            <a:br>
              <a:rPr lang="bg-BG" altLang="bg-BG" sz="1800" i="1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bg-BG" altLang="bg-BG" sz="1400" dirty="0" smtClean="0"/>
              <a:t> 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7B9F5-0AE1-40F9-A62B-193FC6C50D06}" type="slidenum">
              <a:rPr lang="bg-BG" sz="140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11</a:t>
            </a:fld>
            <a:endParaRPr lang="bg-BG" sz="140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7588" name="TextBox 3"/>
          <p:cNvSpPr txBox="1">
            <a:spLocks noChangeArrowheads="1"/>
          </p:cNvSpPr>
          <p:nvPr/>
        </p:nvSpPr>
        <p:spPr bwMode="auto">
          <a:xfrm>
            <a:off x="2843213" y="0"/>
            <a:ext cx="3241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bg-BG" altLang="bg-BG" sz="1800" b="1" i="1" smtClean="0">
                <a:solidFill>
                  <a:prstClr val="white"/>
                </a:solidFill>
                <a:latin typeface="Arial Narrow" pitchFamily="34" charset="0"/>
                <a:cs typeface="Arial" charset="0"/>
              </a:rPr>
              <a:t>Научна дейност</a:t>
            </a:r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2411413" y="692150"/>
            <a:ext cx="4156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bg-BG" altLang="bg-BG" sz="1800" smtClean="0">
                <a:solidFill>
                  <a:srgbClr val="AD0101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bg-BG" altLang="bg-BG" sz="1800" b="1" i="1" smtClean="0">
                <a:solidFill>
                  <a:srgbClr val="AD0101"/>
                </a:solidFill>
                <a:latin typeface="Arial Narrow" pitchFamily="34" charset="0"/>
                <a:cs typeface="Arial" charset="0"/>
              </a:rPr>
              <a:t>Дейност 7:  Академично израстване</a:t>
            </a:r>
            <a:endParaRPr lang="bg-BG" altLang="bg-BG" sz="1800" i="1" smtClean="0">
              <a:solidFill>
                <a:srgbClr val="AD0101"/>
              </a:solidFill>
              <a:latin typeface="Arial Narrow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36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Grp="1" noChangeArrowheads="1"/>
          </p:cNvSpPr>
          <p:nvPr>
            <p:ph type="title"/>
          </p:nvPr>
        </p:nvSpPr>
        <p:spPr>
          <a:xfrm>
            <a:off x="981075" y="4578350"/>
            <a:ext cx="7407275" cy="8001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bg-BG" altLang="bg-BG" sz="1400" b="1" u="sng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Arial" charset="0"/>
              </a:rPr>
              <a:t> Анализ на професионалното развитие на преподавателите от факултета</a:t>
            </a:r>
            <a:r>
              <a:rPr lang="bg-BG" altLang="bg-BG" sz="800" b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Arial" charset="0"/>
              </a:rPr>
              <a:t/>
            </a:r>
            <a:br>
              <a:rPr lang="bg-BG" altLang="bg-BG" sz="800" b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Arial" charset="0"/>
              </a:rPr>
            </a:br>
            <a:r>
              <a:rPr lang="bg-BG" altLang="bg-BG" sz="1400" b="1" i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Arial" charset="0"/>
              </a:rPr>
              <a:t>(към 10 ноември 2014 г.)</a:t>
            </a:r>
            <a:r>
              <a:rPr lang="bg-BG" altLang="bg-BG" sz="800" b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Arial" charset="0"/>
              </a:rPr>
              <a:t/>
            </a:r>
            <a:br>
              <a:rPr lang="bg-BG" altLang="bg-BG" sz="800" b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Arial" charset="0"/>
              </a:rPr>
            </a:br>
            <a:endParaRPr lang="bg-BG" altLang="bg-BG" sz="1800" b="1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F0526-0EAB-4923-867C-5944D15D0570}" type="slidenum">
              <a:rPr lang="bg-BG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12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2988" y="1001713"/>
          <a:ext cx="7416800" cy="29733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256"/>
                <a:gridCol w="1311609"/>
                <a:gridCol w="1001638"/>
                <a:gridCol w="1478396"/>
                <a:gridCol w="1248901"/>
              </a:tblGrid>
              <a:tr h="554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 </a:t>
                      </a:r>
                      <a:endParaRPr lang="bg-BG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ПРОФЕСОР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ДОЦЕНТ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ГЛ.АС.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АСИСТЕНТ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ФИНАНСИ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12</a:t>
                      </a:r>
                      <a:endParaRPr lang="bg-BG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15=6+ 9 д-р</a:t>
                      </a:r>
                      <a:endParaRPr lang="bg-BG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9 д-р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СЧЕТОВОДСТВО И АНАЛИЗ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3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15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5 д-р</a:t>
                      </a:r>
                      <a:endParaRPr lang="bg-BG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1 д-р</a:t>
                      </a:r>
                      <a:endParaRPr lang="bg-BG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ФИНАНСОВ КОНТРОЛ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2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5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7=4 + 3 д-р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 д-р</a:t>
                      </a:r>
                      <a:endParaRPr lang="bg-BG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1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ФСФ-преподаватели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10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32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27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12</a:t>
                      </a:r>
                      <a:endParaRPr lang="bg-BG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По </a:t>
                      </a:r>
                      <a:r>
                        <a:rPr lang="bg-BG" sz="1800" dirty="0" smtClean="0">
                          <a:effectLst/>
                        </a:rPr>
                        <a:t>норматив-</a:t>
                      </a:r>
                      <a:r>
                        <a:rPr lang="en-US" sz="1800" smtClean="0">
                          <a:effectLst/>
                        </a:rPr>
                        <a:t>%</a:t>
                      </a:r>
                      <a:endParaRPr lang="bg-BG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i="1" dirty="0">
                          <a:solidFill>
                            <a:schemeClr val="accent1"/>
                          </a:solidFill>
                          <a:effectLst/>
                        </a:rPr>
                        <a:t>20</a:t>
                      </a:r>
                      <a:endParaRPr lang="bg-BG" sz="1100" i="1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i="1" dirty="0">
                          <a:solidFill>
                            <a:schemeClr val="accent1"/>
                          </a:solidFill>
                          <a:effectLst/>
                        </a:rPr>
                        <a:t>40</a:t>
                      </a:r>
                      <a:endParaRPr lang="bg-BG" sz="1100" i="1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i="1" dirty="0">
                          <a:solidFill>
                            <a:schemeClr val="accent1"/>
                          </a:solidFill>
                          <a:effectLst/>
                        </a:rPr>
                        <a:t>20</a:t>
                      </a:r>
                      <a:endParaRPr lang="bg-BG" sz="1100" i="1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i="1" dirty="0">
                          <a:solidFill>
                            <a:schemeClr val="accent1"/>
                          </a:solidFill>
                          <a:effectLst/>
                        </a:rPr>
                        <a:t>20</a:t>
                      </a:r>
                      <a:endParaRPr lang="bg-BG" sz="1100" i="1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5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ФСФ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i="1">
                          <a:solidFill>
                            <a:schemeClr val="accent1"/>
                          </a:solidFill>
                          <a:effectLst/>
                        </a:rPr>
                        <a:t>12</a:t>
                      </a:r>
                      <a:endParaRPr lang="bg-BG" sz="1100" i="1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i="1">
                          <a:solidFill>
                            <a:schemeClr val="accent1"/>
                          </a:solidFill>
                          <a:effectLst/>
                        </a:rPr>
                        <a:t>40</a:t>
                      </a:r>
                      <a:endParaRPr lang="bg-BG" sz="1100" i="1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i="1">
                          <a:solidFill>
                            <a:schemeClr val="accent1"/>
                          </a:solidFill>
                          <a:effectLst/>
                        </a:rPr>
                        <a:t>33</a:t>
                      </a:r>
                      <a:endParaRPr lang="bg-BG" sz="1100" i="1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800" i="1" dirty="0">
                          <a:solidFill>
                            <a:schemeClr val="accent1"/>
                          </a:solidFill>
                          <a:effectLst/>
                        </a:rPr>
                        <a:t>15</a:t>
                      </a:r>
                      <a:endParaRPr lang="bg-BG" sz="1100" i="1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07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476250"/>
            <a:ext cx="7561263" cy="56959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Дейност</a:t>
            </a:r>
            <a:r>
              <a:rPr lang="ru-RU" sz="20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 8:  </a:t>
            </a:r>
            <a:r>
              <a:rPr lang="ru-RU" sz="2000" b="1" i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Академични</a:t>
            </a:r>
            <a:r>
              <a:rPr lang="ru-RU" sz="20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лекции</a:t>
            </a:r>
            <a:r>
              <a:rPr lang="en-US" sz="2000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/>
            </a:r>
            <a:br>
              <a:rPr lang="en-US" sz="2000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ru-RU" sz="20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/>
            </a:r>
            <a:br>
              <a:rPr lang="ru-RU" sz="2000" b="1" i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	</a:t>
            </a: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ФСФ </a:t>
            </a:r>
            <a:r>
              <a:rPr 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организира</a:t>
            </a: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АКАДЕМИЧНИ 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ЛЕКЦИИ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със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следната</a:t>
            </a: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тематика и </a:t>
            </a:r>
            <a:r>
              <a:rPr 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лектори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:</a:t>
            </a:r>
            <a:b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	</a:t>
            </a:r>
            <a:r>
              <a:rPr lang="ru-RU" sz="1400" b="1" u="sng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26 </a:t>
            </a:r>
            <a:r>
              <a:rPr lang="ru-RU" sz="1400" b="1" u="sng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февруари</a:t>
            </a:r>
            <a:r>
              <a:rPr lang="ru-RU" sz="1400" b="1" u="sng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2014 година</a:t>
            </a:r>
            <a:r>
              <a:rPr lang="ru-RU" sz="14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:</a:t>
            </a:r>
            <a:br>
              <a:rPr lang="ru-RU" sz="14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	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- </a:t>
            </a:r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„</a:t>
            </a:r>
            <a:r>
              <a:rPr lang="ru-RU" sz="1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Проблеми</a:t>
            </a:r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на </a:t>
            </a:r>
            <a:r>
              <a:rPr lang="ru-RU" sz="1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пенсионната</a:t>
            </a:r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система на </a:t>
            </a:r>
            <a:r>
              <a:rPr lang="ru-RU" sz="1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Република</a:t>
            </a:r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България</a:t>
            </a:r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и </a:t>
            </a:r>
            <a:r>
              <a:rPr lang="ru-RU" sz="1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преспективи</a:t>
            </a:r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пред 	</a:t>
            </a:r>
            <a:r>
              <a:rPr lang="ru-RU" sz="1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нейното</a:t>
            </a:r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развитие“</a:t>
            </a:r>
            <a:r>
              <a:rPr lang="ru-RU" sz="1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sz="1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	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Лектор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– </a:t>
            </a:r>
            <a:r>
              <a:rPr lang="ru-RU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проф.д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-р Богомил </a:t>
            </a:r>
            <a:r>
              <a:rPr lang="ru-RU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Манов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	-  </a:t>
            </a:r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„</a:t>
            </a:r>
            <a:r>
              <a:rPr lang="ru-RU" sz="1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Счетоводни</a:t>
            </a:r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проблеми</a:t>
            </a:r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при </a:t>
            </a:r>
            <a:r>
              <a:rPr lang="ru-RU" sz="1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отчитане</a:t>
            </a:r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на </a:t>
            </a:r>
            <a:r>
              <a:rPr lang="ru-RU" sz="1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корпоративния</a:t>
            </a:r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данък</a:t>
            </a:r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“ </a:t>
            </a:r>
            <a:r>
              <a:rPr lang="ru-RU" sz="1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sz="1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	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Лектор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– </a:t>
            </a:r>
            <a:r>
              <a:rPr 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доц.д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-р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Николай </a:t>
            </a:r>
            <a:r>
              <a:rPr lang="ru-RU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Орешаров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	</a:t>
            </a:r>
            <a:r>
              <a:rPr lang="ru-RU" sz="1400" b="1" u="sng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15 </a:t>
            </a:r>
            <a:r>
              <a:rPr lang="ru-RU" sz="1400" b="1" u="sng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октомври</a:t>
            </a:r>
            <a:r>
              <a:rPr lang="ru-RU" sz="1400" b="1" u="sng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2014 година</a:t>
            </a:r>
            <a:r>
              <a:rPr lang="ru-RU" sz="14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:</a:t>
            </a:r>
            <a:r>
              <a:rPr lang="ru-RU" sz="1400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ru-RU" sz="1400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	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- </a:t>
            </a:r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„</a:t>
            </a:r>
            <a:r>
              <a:rPr lang="bg-BG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Бюджетният процес в търговските банки</a:t>
            </a:r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“ </a:t>
            </a:r>
            <a:r>
              <a:rPr lang="ru-RU" sz="1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sz="1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	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Лектор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– </a:t>
            </a:r>
            <a:r>
              <a:rPr lang="ru-RU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доц.д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-р Лилия </a:t>
            </a:r>
            <a:r>
              <a:rPr lang="ru-RU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Рангелова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	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-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„</a:t>
            </a:r>
            <a:r>
              <a:rPr lang="ru-RU" sz="1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Центрове</a:t>
            </a:r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на </a:t>
            </a:r>
            <a:r>
              <a:rPr lang="ru-RU" sz="1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отговорност</a:t>
            </a:r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и риск в </a:t>
            </a:r>
            <a:r>
              <a:rPr lang="ru-RU" sz="1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аграрните</a:t>
            </a:r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предприятия“ </a:t>
            </a:r>
            <a:r>
              <a:rPr lang="ru-RU" sz="1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sz="1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	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Лектор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– </a:t>
            </a:r>
            <a:r>
              <a:rPr lang="ru-RU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доц.д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-р Теодора </a:t>
            </a:r>
            <a:r>
              <a:rPr lang="ru-RU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Рупска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	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</a:br>
            <a:endParaRPr lang="bg-BG" sz="14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B289C1-BEEA-4CA3-BC5A-B5DC05C9FE34}" type="slidenum">
              <a:rPr lang="bg-BG" sz="140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13</a:t>
            </a:fld>
            <a:endParaRPr lang="bg-BG" sz="14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91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/>
          <p:cNvSpPr txBox="1">
            <a:spLocks/>
          </p:cNvSpPr>
          <p:nvPr/>
        </p:nvSpPr>
        <p:spPr>
          <a:xfrm>
            <a:off x="683568" y="332656"/>
            <a:ext cx="7560839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614531"/>
              </p:ext>
            </p:extLst>
          </p:nvPr>
        </p:nvGraphicFramePr>
        <p:xfrm>
          <a:off x="1415509" y="836712"/>
          <a:ext cx="5999480" cy="5486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68680"/>
                <a:gridCol w="4343400"/>
                <a:gridCol w="7874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dirty="0">
                        <a:solidFill>
                          <a:srgbClr val="808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</a:rPr>
                        <a:t>УНИВЕРСИТЕТ ЗА НАЦИОНАЛНО И СВЕТОВНО СТОПАНСТВО 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Arial Narrow"/>
                          <a:ea typeface="Times New Roman"/>
                        </a:rPr>
                        <a:t>ФИНАНСОВО-СЧЕТОВОДЕН ФАКУЛТЕТ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Picture 2" descr="UN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443" y="836712"/>
            <a:ext cx="55245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3" y="836711"/>
            <a:ext cx="4667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17689" y="2348880"/>
            <a:ext cx="626469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bg-BG" sz="2000" b="1" smtClean="0">
                <a:latin typeface="Arial Narrow" panose="020B0606020202030204" pitchFamily="34" charset="0"/>
              </a:rPr>
              <a:t>Научноизследователска дейност</a:t>
            </a:r>
          </a:p>
          <a:p>
            <a:pPr marL="342900" indent="-342900" algn="ctr">
              <a:buFont typeface="Wingdings" panose="05000000000000000000" pitchFamily="2" charset="2"/>
              <a:buChar char="q"/>
            </a:pPr>
            <a:endParaRPr lang="bg-BG" sz="2000" dirty="0">
              <a:latin typeface="Arial Narrow" panose="020B0606020202030204" pitchFamily="34" charset="0"/>
            </a:endParaRPr>
          </a:p>
          <a:p>
            <a:pPr algn="ctr"/>
            <a:r>
              <a:rPr lang="bg-BG" sz="2000" b="1" dirty="0">
                <a:latin typeface="Arial Narrow" panose="020B0606020202030204" pitchFamily="34" charset="0"/>
              </a:rPr>
              <a:t> </a:t>
            </a:r>
            <a:endParaRPr lang="bg-BG" sz="2000" dirty="0">
              <a:latin typeface="Arial Narrow" panose="020B0606020202030204" pitchFamily="34" charset="0"/>
            </a:endParaRPr>
          </a:p>
          <a:p>
            <a:r>
              <a:rPr lang="bg-BG" b="1" dirty="0"/>
              <a:t> </a:t>
            </a:r>
            <a:endParaRPr lang="bg-B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53F3F3C-A60D-426C-8F94-912700854F7B}" type="slidenum">
              <a:rPr lang="bg-BG" sz="1400"/>
              <a:pPr/>
              <a:t>2</a:t>
            </a:fld>
            <a:endParaRPr lang="bg-BG" sz="1400" dirty="0"/>
          </a:p>
        </p:txBody>
      </p:sp>
    </p:spTree>
    <p:extLst>
      <p:ext uri="{BB962C8B-B14F-4D97-AF65-F5344CB8AC3E}">
        <p14:creationId xmlns:p14="http://schemas.microsoft.com/office/powerpoint/2010/main" val="393698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bg-BG" altLang="bg-BG" sz="1800" b="1" i="1" dirty="0">
                <a:solidFill>
                  <a:srgbClr val="AD0101"/>
                </a:solidFill>
                <a:latin typeface="Arial Narrow" pitchFamily="34" charset="0"/>
                <a:ea typeface="+mn-ea"/>
                <a:cs typeface="Arial" charset="0"/>
              </a:rPr>
              <a:t>Дейност 1:  Тримесечни и годишни атестации на докторанти</a:t>
            </a:r>
            <a:r>
              <a:rPr lang="bg-BG" altLang="bg-BG" sz="1800" i="1" dirty="0">
                <a:solidFill>
                  <a:srgbClr val="AD0101"/>
                </a:solidFill>
                <a:latin typeface="Arial Narrow" pitchFamily="34" charset="0"/>
                <a:ea typeface="+mn-ea"/>
                <a:cs typeface="Arial" charset="0"/>
              </a:rPr>
              <a:t/>
            </a:r>
            <a:br>
              <a:rPr lang="bg-BG" altLang="bg-BG" sz="1800" i="1" dirty="0">
                <a:solidFill>
                  <a:srgbClr val="AD0101"/>
                </a:solidFill>
                <a:latin typeface="Arial Narrow" pitchFamily="34" charset="0"/>
                <a:ea typeface="+mn-ea"/>
                <a:cs typeface="Arial" charset="0"/>
              </a:rPr>
            </a:br>
            <a:r>
              <a:rPr lang="bg-BG" altLang="bg-BG" sz="1800" dirty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  <a:t> </a:t>
            </a:r>
            <a:br>
              <a:rPr lang="bg-BG" altLang="bg-BG" sz="1800" dirty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</a:br>
            <a:r>
              <a:rPr lang="bg-BG" altLang="bg-BG" sz="1800" dirty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  <a:t/>
            </a:r>
            <a:br>
              <a:rPr lang="bg-BG" altLang="bg-BG" sz="1800" dirty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</a:br>
            <a:r>
              <a:rPr lang="bg-BG" altLang="bg-BG" sz="1800" dirty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  <a:t>• През периода са предадени  и приети на ФС  тримесечните  отчети  за работата на редовните докторанти   от трите катедри към ФСФ. Всички те са с положителна оценка ;</a:t>
            </a:r>
            <a:br>
              <a:rPr lang="bg-BG" altLang="bg-BG" sz="1800" dirty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</a:br>
            <a:r>
              <a:rPr lang="bg-BG" altLang="bg-BG" sz="1800" dirty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  <a:t>• през м.декември 201</a:t>
            </a:r>
            <a:r>
              <a:rPr lang="en-US" altLang="bg-BG" sz="1800" dirty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  <a:t>3</a:t>
            </a:r>
            <a:r>
              <a:rPr lang="bg-BG" altLang="bg-BG" sz="1800" dirty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  <a:t> г. бяха приети от ФС тримесечните отчети на всички докторанти към  ФСФ;</a:t>
            </a:r>
            <a:br>
              <a:rPr lang="bg-BG" altLang="bg-BG" sz="1800" dirty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</a:br>
            <a:r>
              <a:rPr lang="bg-BG" altLang="bg-BG" sz="1800" dirty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  <a:t>• През  периода са отчислени с право на защита общо шест докторанта;</a:t>
            </a:r>
            <a:br>
              <a:rPr lang="bg-BG" altLang="bg-BG" sz="1800" dirty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</a:br>
            <a:r>
              <a:rPr lang="bg-BG" altLang="bg-BG" sz="1800" dirty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  <a:t>• През периода са прекъснали двама докторанта. </a:t>
            </a:r>
            <a:br>
              <a:rPr lang="bg-BG" altLang="bg-BG" sz="1800" dirty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</a:br>
            <a:r>
              <a:rPr lang="bg-BG" altLang="bg-BG" sz="1800" dirty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  <a:t>• </a:t>
            </a:r>
            <a:r>
              <a:rPr lang="bg-BG" altLang="bg-BG" sz="1800" i="1" dirty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  <a:t>на 16.12.201</a:t>
            </a:r>
            <a:r>
              <a:rPr lang="en-US" altLang="bg-BG" sz="1800" i="1" dirty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  <a:t>4</a:t>
            </a:r>
            <a:r>
              <a:rPr lang="bg-BG" altLang="bg-BG" sz="1800" i="1" dirty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  <a:t> г. ще се проведе ФС, на който ще бъдат обсъдени и приети  тримесечните отчети за  периода м.октомври-м.декември 2014 г. </a:t>
            </a:r>
            <a:r>
              <a:rPr lang="en-US" altLang="bg-BG" sz="1800" i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  <a:t/>
            </a:r>
            <a:br>
              <a:rPr lang="en-US" altLang="bg-BG" sz="1800" i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</a:br>
            <a:r>
              <a:rPr lang="en-US" altLang="bg-BG" sz="1800" i="1" dirty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  <a:t/>
            </a:r>
            <a:br>
              <a:rPr lang="en-US" altLang="bg-BG" sz="1800" i="1" dirty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</a:br>
            <a:r>
              <a:rPr lang="en-US" altLang="bg-BG" sz="1800" i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  <a:t/>
            </a:r>
            <a:br>
              <a:rPr lang="en-US" altLang="bg-BG" sz="1800" i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</a:br>
            <a:r>
              <a:rPr lang="en-US" altLang="bg-BG" sz="1800" i="1" dirty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  <a:t/>
            </a:r>
            <a:br>
              <a:rPr lang="en-US" altLang="bg-BG" sz="1800" i="1" dirty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</a:br>
            <a:r>
              <a:rPr lang="en-US" altLang="bg-BG" sz="1800" i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  <a:t/>
            </a:r>
            <a:br>
              <a:rPr lang="en-US" altLang="bg-BG" sz="1800" i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</a:br>
            <a:r>
              <a:rPr lang="en-US" altLang="bg-BG" sz="1800" i="1" dirty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  <a:t/>
            </a:r>
            <a:br>
              <a:rPr lang="en-US" altLang="bg-BG" sz="1800" i="1" dirty="0">
                <a:solidFill>
                  <a:prstClr val="black"/>
                </a:solidFill>
                <a:latin typeface="Arial Narrow" pitchFamily="34" charset="0"/>
                <a:ea typeface="+mn-ea"/>
                <a:cs typeface="Arial" charset="0"/>
              </a:rPr>
            </a:br>
            <a:endParaRPr lang="bg-BG" sz="16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04664"/>
            <a:ext cx="7543800" cy="1296144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0306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bg-BG" altLang="bg-BG" sz="1800" b="1" i="1" dirty="0">
                <a:solidFill>
                  <a:srgbClr val="AD0101"/>
                </a:solidFill>
                <a:latin typeface="Arial Narrow" pitchFamily="34" charset="0"/>
                <a:cs typeface="Arial" charset="0"/>
              </a:rPr>
              <a:t>Дейност 2: Мероприятия с докторанти</a:t>
            </a:r>
            <a:endParaRPr lang="bg-BG" altLang="bg-BG" sz="1800" i="1" dirty="0">
              <a:solidFill>
                <a:srgbClr val="AD0101"/>
              </a:solidFill>
              <a:latin typeface="Arial Narrow" pitchFamily="34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bg-BG" altLang="bg-BG" sz="18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     </a:t>
            </a:r>
            <a:endParaRPr lang="bg-BG" altLang="bg-BG" sz="1800" dirty="0">
              <a:solidFill>
                <a:prstClr val="black"/>
              </a:solidFill>
              <a:latin typeface="Arial Narrow" pitchFamily="34" charset="0"/>
              <a:cs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bg-BG" altLang="bg-BG" sz="1800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•  </a:t>
            </a:r>
            <a:r>
              <a:rPr lang="bg-BG" altLang="bg-BG" sz="18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През месец декември 2014 </a:t>
            </a:r>
            <a:r>
              <a:rPr lang="bg-BG" altLang="bg-BG" sz="1800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г.  ще  бъде  проведена  среща  на Деканското ръководство  с всички докторанти във ФС, на  която ще   бъдат обсъдени  организационни проблеми и проблеми  на докторантите  при търсенето на литературни източници. Представител на  библиотеката  при УНСС  ще ги запознаят с основните източници на информация;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bg-BG" altLang="bg-BG" sz="1800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 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bg-BG" altLang="bg-BG" sz="1800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• Организиране и провеждане на </a:t>
            </a:r>
            <a:r>
              <a:rPr lang="en-US" altLang="bg-BG" sz="1800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X </a:t>
            </a:r>
            <a:r>
              <a:rPr lang="bg-BG" altLang="bg-BG" sz="1800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поредна международна научна конференция на младите научни работници на тема „</a:t>
            </a:r>
            <a:r>
              <a:rPr lang="bg-BG" altLang="bg-BG" sz="18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ИКОНОМИКАТА НА БЪЛГАРИЯ И</a:t>
            </a:r>
            <a:r>
              <a:rPr lang="en-US" altLang="bg-BG" sz="18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bg-BG" altLang="bg-BG" sz="18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ЕВРОПЕЙСКИЯ  СЪЮЗ  - СЪВРЕМЕННИ ПРЕДИЗВИКАТЕЛСТВА И ПОДХОДИ ЗА РЕШЕНИЯ”.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13461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Tx/>
              <a:buNone/>
              <a:defRPr/>
            </a:pPr>
            <a:r>
              <a:rPr lang="bg-BG" sz="1800" b="1" i="1" dirty="0">
                <a:solidFill>
                  <a:srgbClr val="C00000"/>
                </a:solidFill>
                <a:latin typeface="Arial Narrow" panose="020B0606020202030204" pitchFamily="34" charset="0"/>
                <a:cs typeface="Arial" charset="0"/>
              </a:rPr>
              <a:t>Дейност 3 :  Атестиране на преподаватели </a:t>
            </a:r>
          </a:p>
          <a:p>
            <a:pPr marL="0" lvl="0" indent="0">
              <a:spcBef>
                <a:spcPts val="0"/>
              </a:spcBef>
              <a:buClrTx/>
              <a:buNone/>
              <a:defRPr/>
            </a:pPr>
            <a:endParaRPr lang="bg-BG" sz="1800" b="1" dirty="0">
              <a:solidFill>
                <a:srgbClr val="C00000"/>
              </a:solidFill>
              <a:latin typeface="Arial Narrow" panose="020B0606020202030204" pitchFamily="34" charset="0"/>
              <a:cs typeface="Arial" charset="0"/>
            </a:endParaRPr>
          </a:p>
          <a:p>
            <a:pPr marL="0" lvl="0" indent="0">
              <a:spcBef>
                <a:spcPts val="0"/>
              </a:spcBef>
              <a:buClrTx/>
              <a:buNone/>
              <a:defRPr/>
            </a:pPr>
            <a:endParaRPr lang="en-US" sz="1800" b="1" dirty="0">
              <a:solidFill>
                <a:prstClr val="black"/>
              </a:solidFill>
              <a:latin typeface="Arial Narrow" panose="020B0606020202030204" pitchFamily="34" charset="0"/>
              <a:cs typeface="Arial" charset="0"/>
            </a:endParaRPr>
          </a:p>
          <a:p>
            <a:pPr marL="0" lvl="0" indent="0">
              <a:spcBef>
                <a:spcPts val="0"/>
              </a:spcBef>
              <a:buClrTx/>
              <a:buNone/>
              <a:defRPr/>
            </a:pPr>
            <a:endParaRPr lang="bg-BG" sz="1800" dirty="0">
              <a:solidFill>
                <a:prstClr val="black"/>
              </a:solidFill>
              <a:latin typeface="Arial Narrow" panose="020B0606020202030204" pitchFamily="34" charset="0"/>
              <a:cs typeface="Arial" charset="0"/>
            </a:endParaRPr>
          </a:p>
          <a:p>
            <a:pPr marL="0" lvl="0" indent="0">
              <a:spcBef>
                <a:spcPts val="0"/>
              </a:spcBef>
              <a:buClrTx/>
              <a:buNone/>
              <a:defRPr/>
            </a:pPr>
            <a:r>
              <a:rPr lang="bg-BG" sz="1800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•  Атестационната  комисия  при ФС   изпълни  приетия  план за атестацията на членовете на ФСФ. </a:t>
            </a:r>
            <a:endParaRPr lang="en-US" sz="1800" dirty="0">
              <a:solidFill>
                <a:prstClr val="black"/>
              </a:solidFill>
              <a:latin typeface="Arial Narrow" panose="020B0606020202030204" pitchFamily="34" charset="0"/>
              <a:cs typeface="Arial" charset="0"/>
            </a:endParaRPr>
          </a:p>
          <a:p>
            <a:pPr marL="285750" lvl="0" indent="-285750">
              <a:spcBef>
                <a:spcPts val="0"/>
              </a:spcBef>
              <a:buClrTx/>
              <a:defRPr/>
            </a:pPr>
            <a:r>
              <a:rPr lang="bg-BG" sz="1800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През анализирания период бяха атестирани </a:t>
            </a:r>
            <a:r>
              <a:rPr lang="bg-BG" sz="1800" b="1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17 преподаватели. </a:t>
            </a:r>
            <a:endParaRPr lang="en-US" sz="1800" b="1" dirty="0">
              <a:solidFill>
                <a:prstClr val="black"/>
              </a:solidFill>
              <a:latin typeface="Arial Narrow" panose="020B0606020202030204" pitchFamily="34" charset="0"/>
              <a:cs typeface="Arial" charset="0"/>
            </a:endParaRPr>
          </a:p>
          <a:p>
            <a:pPr marL="285750" lvl="0" indent="-285750">
              <a:spcBef>
                <a:spcPts val="0"/>
              </a:spcBef>
              <a:buClrTx/>
              <a:defRPr/>
            </a:pPr>
            <a:r>
              <a:rPr lang="bg-BG" sz="1800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През м.декември  т.г. </a:t>
            </a:r>
            <a:r>
              <a:rPr lang="bg-BG" sz="1800" b="1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предстои атестация  на двама преподаватели от катедра „Финанси“.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67725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bg-BG" altLang="bg-BG" sz="1800" b="1" i="1" dirty="0">
                <a:solidFill>
                  <a:srgbClr val="AD0101"/>
                </a:solidFill>
                <a:latin typeface="Arial Narrow" pitchFamily="34" charset="0"/>
                <a:cs typeface="Arial" charset="0"/>
              </a:rPr>
              <a:t>Дейност 4:  Реализиране на проекти, финансирани от фонд НИД при УНСС  и други / проекти стартирали през 2014 г./</a:t>
            </a:r>
            <a:endParaRPr lang="bg-BG" altLang="bg-BG" sz="1800" i="1" dirty="0">
              <a:solidFill>
                <a:srgbClr val="AD0101"/>
              </a:solidFill>
              <a:latin typeface="Arial Narrow" pitchFamily="34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bg-BG" altLang="bg-BG" sz="18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 </a:t>
            </a:r>
            <a:endParaRPr lang="bg-BG" altLang="bg-BG" sz="1800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bg-BG" altLang="bg-BG" sz="1800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 </a:t>
            </a:r>
            <a:r>
              <a:rPr lang="bg-BG" altLang="bg-BG" sz="1600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• Проект на </a:t>
            </a:r>
            <a:r>
              <a:rPr lang="bg-BG" altLang="bg-BG" sz="16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тема</a:t>
            </a:r>
            <a:r>
              <a:rPr lang="bg-BG" altLang="bg-BG" sz="1600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: „Изследване  на възможностите за усъвършенстване на връзката „обучение-бизнес“ чрез създаване на тренировъчна счетоводна фирма“ с ръководител проф.д-р Стоян Стоянов /</a:t>
            </a:r>
            <a:r>
              <a:rPr lang="bg-BG" altLang="bg-BG" sz="1600" i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факултетен  проект</a:t>
            </a:r>
            <a:r>
              <a:rPr lang="bg-BG" altLang="bg-BG" sz="1600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/;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bg-BG" altLang="bg-BG" sz="1600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• Проект на </a:t>
            </a:r>
            <a:r>
              <a:rPr lang="bg-BG" altLang="bg-BG" sz="16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тема</a:t>
            </a:r>
            <a:r>
              <a:rPr lang="bg-BG" altLang="bg-BG" sz="1600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: „ Изследване на финансова грамотност на населението в България“ с ръководител доц.д-р Лена Русенова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bg-BG" altLang="bg-BG" sz="1600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• Проект на </a:t>
            </a:r>
            <a:r>
              <a:rPr lang="bg-BG" altLang="bg-BG" sz="16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тема</a:t>
            </a:r>
            <a:r>
              <a:rPr lang="bg-BG" altLang="bg-BG" sz="1600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:”Предизвикателства при създаването на счетоводната политика на предприятията от нефинансовия сектор”с ръководител ас. Любка Камбурова;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bg-BG" altLang="bg-BG" sz="1600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• Проект на </a:t>
            </a:r>
            <a:r>
              <a:rPr lang="bg-BG" altLang="bg-BG" sz="16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тема</a:t>
            </a:r>
            <a:r>
              <a:rPr lang="bg-BG" altLang="bg-BG" sz="1600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 :Актуални проблеми при отчитането и оповестяването на счетоводна информация за концесионните договори и договорите за публично-частно партньорство” с ръководител гл.ас.д-р Мария Маркова;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bg-BG" altLang="bg-BG" sz="1600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• Проект на </a:t>
            </a:r>
            <a:r>
              <a:rPr lang="bg-BG" altLang="bg-BG" sz="16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тема:</a:t>
            </a:r>
            <a:r>
              <a:rPr lang="bg-BG" altLang="bg-BG" sz="1600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”Подходи и методи за отчитане и оповестяване на репутацията на предприятието” с ръководител ас.Лиляна Камбурова;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bg-BG" altLang="bg-BG" sz="1600" dirty="0">
              <a:solidFill>
                <a:prstClr val="black"/>
              </a:solidFill>
              <a:latin typeface="Arial Narrow" pitchFamily="34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bg-BG" altLang="bg-BG" sz="1600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• Проект на </a:t>
            </a:r>
            <a:r>
              <a:rPr lang="bg-BG" altLang="bg-BG" sz="16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тема</a:t>
            </a:r>
            <a:r>
              <a:rPr lang="bg-BG" altLang="bg-BG" sz="1600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:”Разработване и въвеждане на система от ключови индикатори и </a:t>
            </a:r>
            <a:r>
              <a:rPr lang="bg-BG" altLang="bg-BG" sz="1600" dirty="0" err="1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процесно-базирано</a:t>
            </a:r>
            <a:r>
              <a:rPr lang="bg-BG" altLang="bg-BG" sz="1600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   управление в УНСС – доц.Камелия Савова и гл.ас д-р Катя Златарева 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bg-BG" altLang="bg-BG" sz="1600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• Проект на </a:t>
            </a:r>
            <a:r>
              <a:rPr lang="bg-BG" altLang="bg-BG" sz="1600" b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тема</a:t>
            </a:r>
            <a:r>
              <a:rPr lang="bg-BG" altLang="bg-BG" sz="1600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:” Възможни финансови измами и възможност  за тяхното предотвратяване“-проф. </a:t>
            </a:r>
            <a:r>
              <a:rPr lang="bg-BG" altLang="bg-BG" sz="1600" dirty="0" err="1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Сн</a:t>
            </a:r>
            <a:r>
              <a:rPr lang="bg-BG" altLang="bg-BG" sz="1600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.Башева, доц.Р.Пожаревска,  доц.С.Трифонова, доц.О.Димов,гл.ас д-р Ж.Милев и гл.ас. д-р М.Мусов .Проектът бе възложен от МС на </a:t>
            </a:r>
            <a:r>
              <a:rPr lang="bg-BG" altLang="bg-BG" sz="1600" dirty="0" err="1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РБългария</a:t>
            </a:r>
            <a:r>
              <a:rPr lang="bg-BG" altLang="bg-BG" sz="1600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 /</a:t>
            </a:r>
            <a:r>
              <a:rPr lang="bg-BG" altLang="bg-BG" sz="1600" i="1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факултетен  проект</a:t>
            </a:r>
            <a:r>
              <a:rPr lang="bg-BG" altLang="bg-BG" sz="1600" dirty="0">
                <a:solidFill>
                  <a:prstClr val="black"/>
                </a:solidFill>
                <a:latin typeface="Arial Narrow" pitchFamily="34" charset="0"/>
                <a:cs typeface="Arial" charset="0"/>
              </a:rPr>
              <a:t>/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20483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altLang="bg-BG" sz="16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>1. Представители на  ФСФ взеха участие в  проект  „Актуализиране на учебните планове и програми в ОКС „Бакалавър“ за професионално направление „Икономика“ в съответствие  с потребностите на пазара на труда за изграждане икономика,основана на знанието“,по ОП Развитие на човешките ресурси – на 19 юни  2014 г.  бе   организирана конференция за  представяне на проекта </a:t>
            </a:r>
            <a:br>
              <a:rPr lang="bg-BG" altLang="bg-BG" sz="16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</a:br>
            <a:r>
              <a:rPr lang="bg-BG" altLang="bg-BG" sz="16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/>
            </a:r>
            <a:br>
              <a:rPr lang="bg-BG" altLang="bg-BG" sz="16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</a:br>
            <a:r>
              <a:rPr lang="bg-BG" altLang="bg-BG" sz="16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/>
            </a:r>
            <a:br>
              <a:rPr lang="bg-BG" altLang="bg-BG" sz="16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</a:br>
            <a:r>
              <a:rPr lang="bg-BG" altLang="bg-BG" sz="16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/>
            </a:r>
            <a:br>
              <a:rPr lang="bg-BG" altLang="bg-BG" sz="16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</a:br>
            <a:r>
              <a:rPr lang="bg-BG" altLang="bg-BG" sz="16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>2. Представители  на  ФСФ взеха участие в проект „Развитие на електронните форми  на дистанционно обучение в УНСС- създаване на нови възможности за повишаване на образованието и успешна професионална реализация“,по  ОП „Развитие на човешките ресурси“  -  на </a:t>
            </a:r>
            <a:r>
              <a:rPr lang="en-US" altLang="bg-BG" sz="16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>30 </a:t>
            </a:r>
            <a:r>
              <a:rPr lang="bg-BG" altLang="bg-BG" sz="16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>януари 2014 г. бе организирана пресконференция  за представяне резултатите от проекта</a:t>
            </a:r>
            <a:br>
              <a:rPr lang="bg-BG" altLang="bg-BG" sz="16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</a:b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82997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15408"/>
          </a:xfrm>
        </p:spPr>
        <p:txBody>
          <a:bodyPr/>
          <a:lstStyle/>
          <a:p>
            <a:r>
              <a:rPr lang="bg-BG" altLang="bg-BG" sz="1800" dirty="0" smtClean="0">
                <a:solidFill>
                  <a:srgbClr val="AD0101"/>
                </a:solidFill>
                <a:latin typeface="Impact"/>
                <a:ea typeface="+mj-ea"/>
                <a:cs typeface="+mj-cs"/>
              </a:rPr>
              <a:t>Дейност  </a:t>
            </a:r>
            <a:r>
              <a:rPr lang="bg-BG" altLang="bg-BG" sz="1800" dirty="0">
                <a:solidFill>
                  <a:srgbClr val="AD0101"/>
                </a:solidFill>
                <a:latin typeface="Impact"/>
                <a:ea typeface="+mj-ea"/>
                <a:cs typeface="+mj-cs"/>
              </a:rPr>
              <a:t>5:  Научноизследователска дейност на преподаватели  от   ФСФ</a:t>
            </a:r>
            <a:r>
              <a:rPr lang="en-US" altLang="bg-BG" sz="1800" dirty="0">
                <a:solidFill>
                  <a:srgbClr val="AD0101"/>
                </a:solidFill>
                <a:latin typeface="Impact"/>
                <a:ea typeface="+mj-ea"/>
                <a:cs typeface="+mj-cs"/>
              </a:rPr>
              <a:t/>
            </a:r>
            <a:br>
              <a:rPr lang="en-US" altLang="bg-BG" sz="1800" dirty="0">
                <a:solidFill>
                  <a:srgbClr val="AD0101"/>
                </a:solidFill>
                <a:latin typeface="Impact"/>
                <a:ea typeface="+mj-ea"/>
                <a:cs typeface="+mj-cs"/>
              </a:rPr>
            </a:br>
            <a:r>
              <a:rPr lang="en-US" altLang="bg-BG" sz="1800" dirty="0">
                <a:solidFill>
                  <a:srgbClr val="AD0101"/>
                </a:solidFill>
                <a:latin typeface="Impact"/>
                <a:ea typeface="+mj-ea"/>
                <a:cs typeface="+mj-cs"/>
              </a:rPr>
              <a:t/>
            </a:r>
            <a:br>
              <a:rPr lang="en-US" altLang="bg-BG" sz="1800" dirty="0">
                <a:solidFill>
                  <a:srgbClr val="AD0101"/>
                </a:solidFill>
                <a:latin typeface="Impact"/>
                <a:ea typeface="+mj-ea"/>
                <a:cs typeface="+mj-cs"/>
              </a:rPr>
            </a:br>
            <a:r>
              <a:rPr lang="bg-BG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>Монографии</a:t>
            </a:r>
            <a:r>
              <a:rPr lang="en-US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> </a:t>
            </a:r>
            <a:r>
              <a:rPr lang="bg-BG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>-</a:t>
            </a:r>
            <a:r>
              <a:rPr lang="en-US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> </a:t>
            </a:r>
            <a:r>
              <a:rPr lang="bg-BG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>6 бр.</a:t>
            </a:r>
            <a:br>
              <a:rPr lang="bg-BG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</a:br>
            <a:r>
              <a:rPr lang="bg-BG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/>
            </a:r>
            <a:br>
              <a:rPr lang="bg-BG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</a:br>
            <a:r>
              <a:rPr lang="bg-BG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> Статии</a:t>
            </a:r>
            <a:r>
              <a:rPr lang="en-US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> </a:t>
            </a:r>
            <a:r>
              <a:rPr lang="bg-BG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>- 27 бр.</a:t>
            </a:r>
            <a:br>
              <a:rPr lang="bg-BG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</a:br>
            <a:r>
              <a:rPr lang="bg-BG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/>
            </a:r>
            <a:br>
              <a:rPr lang="bg-BG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</a:br>
            <a:r>
              <a:rPr lang="bg-BG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>Студии</a:t>
            </a:r>
            <a:r>
              <a:rPr lang="en-US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> </a:t>
            </a:r>
            <a:r>
              <a:rPr lang="bg-BG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>-</a:t>
            </a:r>
            <a:r>
              <a:rPr lang="en-US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> </a:t>
            </a:r>
            <a:r>
              <a:rPr lang="bg-BG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>5 бр.</a:t>
            </a:r>
            <a:br>
              <a:rPr lang="bg-BG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</a:br>
            <a:r>
              <a:rPr lang="bg-BG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/>
            </a:r>
            <a:br>
              <a:rPr lang="bg-BG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</a:br>
            <a:r>
              <a:rPr lang="bg-BG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>Доклади</a:t>
            </a:r>
            <a:r>
              <a:rPr lang="en-US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> </a:t>
            </a:r>
            <a:r>
              <a:rPr lang="bg-BG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>-</a:t>
            </a:r>
            <a:r>
              <a:rPr lang="en-US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> </a:t>
            </a:r>
            <a:r>
              <a:rPr lang="bg-BG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  <a:t>62 бр.</a:t>
            </a:r>
            <a:br>
              <a:rPr lang="bg-BG" altLang="bg-BG" sz="1800" dirty="0">
                <a:solidFill>
                  <a:srgbClr val="262626"/>
                </a:solidFill>
                <a:latin typeface="Impact"/>
                <a:ea typeface="+mj-ea"/>
                <a:cs typeface="+mj-cs"/>
              </a:rPr>
            </a:b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90024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1F190-5C43-47DD-8095-83CBF14795A9}" type="slidenum">
              <a:rPr lang="bg-BG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9</a:t>
            </a:fld>
            <a:endParaRPr lang="bg-BG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92275" y="1484313"/>
          <a:ext cx="5845174" cy="231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8928"/>
                <a:gridCol w="1076208"/>
                <a:gridCol w="1349863"/>
                <a:gridCol w="1010175"/>
              </a:tblGrid>
              <a:tr h="631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Проекти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Катедра „Финанси“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Катедра „Счетоводство и анализ“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Катедра „Финансов контрол“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</a:tr>
              <a:tr h="21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Университетски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1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4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 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</a:tr>
              <a:tr h="21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Национални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 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</a:tr>
              <a:tr h="21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Международни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2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 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</a:tr>
              <a:tr h="420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ОП „Развитие на човешките ресурси на ЕСФ“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1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4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 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</a:tr>
              <a:tr h="420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Приложни проекти,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инициирани от бизнеса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7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 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</a:tr>
              <a:tr h="21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ОБЩО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9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10</a:t>
                      </a:r>
                      <a:endParaRPr lang="bg-BG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 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</a:tr>
            </a:tbl>
          </a:graphicData>
        </a:graphic>
      </p:graphicFrame>
      <p:sp>
        <p:nvSpPr>
          <p:cNvPr id="6558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4473575"/>
            <a:ext cx="6834188" cy="101441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bg-BG" sz="14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charset="0"/>
              </a:rPr>
              <a:t>                </a:t>
            </a:r>
            <a:r>
              <a:rPr lang="bg-BG" altLang="bg-BG" sz="14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charset="0"/>
              </a:rPr>
              <a:t>Участие на студенти и докторанти в научноизследователски и приложни проекти</a:t>
            </a:r>
            <a:r>
              <a:rPr lang="bg-BG" altLang="bg-BG" sz="1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charset="0"/>
              </a:rPr>
              <a:t/>
            </a:r>
            <a:br>
              <a:rPr lang="bg-BG" altLang="bg-BG" sz="1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charset="0"/>
              </a:rPr>
            </a:br>
            <a:r>
              <a:rPr lang="bg-BG" altLang="bg-BG" sz="14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charset="0"/>
              </a:rPr>
              <a:t>(2013-2014 г.)</a:t>
            </a:r>
            <a:r>
              <a:rPr lang="bg-BG" altLang="bg-BG" sz="1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charset="0"/>
              </a:rPr>
              <a:t/>
            </a:r>
            <a:br>
              <a:rPr lang="bg-BG" altLang="bg-BG" sz="1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charset="0"/>
              </a:rPr>
            </a:br>
            <a:endParaRPr lang="bg-BG" altLang="bg-BG" sz="18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999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ЧЕТЕН-ДОКЛАД-2013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ТЧЕТЕН-ДОКЛАД-2013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ОТЧЕТЕН-ДОКЛАД-2013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ОТЧЕТЕН-ДОКЛАД-2013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ОТЧЕТЕН-ДОКЛАД-2013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ОТЧЕТЕН-ДОКЛАД-2013</Template>
  <TotalTime>88</TotalTime>
  <Words>383</Words>
  <Application>Microsoft Office PowerPoint</Application>
  <PresentationFormat>On-screen Show (4:3)</PresentationFormat>
  <Paragraphs>143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ОТЧЕТЕН-ДОКЛАД-2013</vt:lpstr>
      <vt:lpstr>1_ОТЧЕТЕН-ДОКЛАД-2013</vt:lpstr>
      <vt:lpstr>2_ОТЧЕТЕН-ДОКЛАД-2013</vt:lpstr>
      <vt:lpstr>3_ОТЧЕТЕН-ДОКЛАД-2013</vt:lpstr>
      <vt:lpstr>4_ОТЧЕТЕН-ДОКЛАД-2013</vt:lpstr>
      <vt:lpstr>PowerPoint Presentation</vt:lpstr>
      <vt:lpstr>PowerPoint Presentation</vt:lpstr>
      <vt:lpstr>Дейност 1:  Тримесечни и годишни атестации на докторанти    • През периода са предадени  и приети на ФС  тримесечните  отчети  за работата на редовните докторанти   от трите катедри към ФСФ. Всички те са с положителна оценка ; • през м.декември 2013 г. бяха приети от ФС тримесечните отчети на всички докторанти към  ФСФ; • През  периода са отчислени с право на защита общо шест докторанта; • През периода са прекъснали двама докторанта.  • на 16.12.2014 г. ще се проведе ФС, на който ще бъдат обсъдени и приети  тримесечните отчети за  периода м.октомври-м.декември 2014 г.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Участие на студенти и докторанти в научноизследователски и приложни проекти (2013-2014 г.) </vt:lpstr>
      <vt:lpstr>        </vt:lpstr>
      <vt:lpstr>• През периода са  обявени  и конкурси за академични длъжности, както следва:  -професор-1; -доцент-4; -главен асистент -0.     • През периода са защитени успешно дисертации в  :   →Катедра „Финансов контрол”-1; →Катедра „Финанси”-3; →Катедра „Счетоводство и анализ“-7  </vt:lpstr>
      <vt:lpstr> Анализ на професионалното развитие на преподавателите от факултета (към 10 ноември 2014 г.) </vt:lpstr>
      <vt:lpstr> Дейност 8:  Академични лекции    ФСФ организира АКАДЕМИЧНИ ЛЕКЦИИ със следната тематика и лектори:   26 февруари 2014 година:  - „Проблеми на пенсионната система на Република България и преспективи пред  нейното развитие“  Лектор – проф.д-р Богомил Манов   -  „Счетоводни проблеми при отчитане на корпоративния данък“   Лектор – доц.д-р Николай Орешаров   15 октомври 2014 година:  - „Бюджетният процес в търговските банки“   Лектор – доц.д-р Лилия Рангелова   - „Центрове на отговорност и риск в аграрните предприятия“   Лектор – доц.д-р Теодора Рупска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Stoimenova</dc:creator>
  <cp:lastModifiedBy>Stoimenova</cp:lastModifiedBy>
  <cp:revision>13</cp:revision>
  <cp:lastPrinted>2013-11-22T08:53:28Z</cp:lastPrinted>
  <dcterms:created xsi:type="dcterms:W3CDTF">2014-09-16T09:53:09Z</dcterms:created>
  <dcterms:modified xsi:type="dcterms:W3CDTF">2014-11-17T12:51:35Z</dcterms:modified>
</cp:coreProperties>
</file>